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7" r:id="rId8"/>
    <p:sldId id="260" r:id="rId9"/>
    <p:sldId id="264" r:id="rId10"/>
    <p:sldId id="265" r:id="rId11"/>
    <p:sldId id="266" r:id="rId12"/>
    <p:sldId id="269" r:id="rId13"/>
    <p:sldId id="271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96"/>
  </p:normalViewPr>
  <p:slideViewPr>
    <p:cSldViewPr snapToGrid="0" snapToObjects="1">
      <p:cViewPr varScale="1">
        <p:scale>
          <a:sx n="105" d="100"/>
          <a:sy n="105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9:22:52.377"/>
    </inkml:context>
    <inkml:brush xml:id="br0">
      <inkml:brushProperty name="width" value="0.3" units="cm"/>
      <inkml:brushProperty name="height" value="0.6" units="cm"/>
      <inkml:brushProperty name="color" value="#4572C4"/>
      <inkml:brushProperty name="tip" value="rectangle"/>
      <inkml:brushProperty name="rasterOp" value="maskPen"/>
    </inkml:brush>
  </inkml:definitions>
  <inkml:trace contextRef="#ctx0" brushRef="#br0">2713 11224 16383,'0'-63'0,"0"-1"0,0-6 0,0-4 0,0-14 0,0-4 0,0 20 0,0-3 0,0-2 0,0-7 0,0-2 0,0-3 0,0 14 0,0-1 0,0-2 0,0 0 0,0-4 0,0-1 0,0 0 0,0 4 0,0-9 0,0 4 0,0-3 0,0-10 0,0-1 0,0 3 0,0 21 0,0 2 0,0-1 0,0-9 0,0-3 0,0-5 0,0 3 0,0-5 0,0 0 0,0 9 0,0 12 0,0 7 0,0-6 0,0-8 0,0-7 0,0 0 0,0 9 0,0-16 0,0 4 0,0 11 0,0-4 0,0 1 0,0 0 0,0 0 0,0 1 0,0-1 0,0 1 0,0-1 0,0-4 0,0-1 0,0 0 0,0 4 0,0 0 0,0 1 0,0-1 0,0 0 0,0 3 0,0 7 0,0 2 0,0 0 0,0 0 0,0 0 0,0 2 0,0-25 0,0 1 0,0-5 0,0 0 0,0 6 0,0 1 0,0 5 0,0 0 0,0-4 0,0 0 0,0 10 0,0 0 0,0-10 0,0 0 0,0 4 0,0 0 0,0-5 0,0-1 0,0-6 0,0-1 0,0 6 0,0 0 0,0-7 0,0 4 0,0 24 0,0 3 0,0-11 0,0-1 0,-1-6 0,2 2 0,2 11 0,0 1 0,-2-12 0,0 3 0,2 27 0,1 3 0,0-3 0,-1 0 0,-1-45 0,1 46 0,1 1 0,-4-43 0,0 24 0,0-29 0,0 29 0,0 9 0,0-2 0,0 13 0,0-1 0,0-17 0,0 0 0,0 9 0,0 0 0,0-10 0,0-1 0,0 0 0,0-1 0,0-6 0,0 1 0,0 14 0,0 2 0,0-3 0,0 2 0,0-25 0,0 1 0,0 4 0,0 30 0,0 7 0,-4 30 0,-1 10 0,-25 4 0,15 0 0,-15 0 0,21-4 0,-5-1 0,0-9 0,0 4 0,0 1 0,1 1 0,-1 3 0,-9-10 0,7 5 0,-7-5 0,2 0 0,-1-1 0,-4-5 0,0 0 0,4 5 0,-4-4 0,6 9 0,0-4 0,5 9 0,0-2 0,-3 2 0,7-3 0,-12-1 0,12 0 0,-8 0 0,4 1 0,-15-6 0,8 4 0,-13-9 0,-1 3 0,0 0 0,-6 1 0,-15 1 0,18 7 0,-12-1 0,10 4 0,17-1 0,-11 0 0,0-3 0,11 8 0,-11-8 0,-6 3 0,10 0 0,-17 1 0,-7 0 0,17-1 0,-17 0 0,7-4 0,11 3 0,-10 1 0,-8 1 0,16 5 0,-15 0 0,-16 0 0,28 0 0,-27 0 0,21 0 0,11 0 0,-11 0 0,0 0 0,11 5 0,-26 6 0,26 1 0,-5 4 0,10-5 0,11-1 0,-5 1 0,5-6 0,-5 4 0,5-3 0,-11 5 0,10-1 0,1 0 0,7-4 0,1 2 0,-1 1 0,3 1 0,-5 3 0,10 0 0,-3-3 0,1 7 0,2 2 0,-4 1 0,0 0 0,0-2 0,-4 7 0,7-8 0,-6 11 0,3-9 0,3 2 0,-6-1 0,8 6 0,0-13 0,1 14 0,4-12 0,-4 5 0,2 0 0,-7 0 0,3 6 0,-4 1 0,-2 7 0,2-7 0,4 5 0,-3-11 0,2 11 0,2-11 0,-5 5 0,9-6 0,-8 0 0,8 6 0,-8-4 0,8 4 0,-9 3 0,9-6 0,-4 7 0,5-10 0,0 6 0,-5-4 0,4 3 0,-3-4 0,4 4 0,0-8 0,0 8 0,0-10 0,0 5 0,0 18 0,0-13 0,0 13 0,0-4 0,0-4 0,0 12 0,0-15 0,0 12 0,0-10 0,0 10 0,0-6 0,0 1 0,0-1 0,0-6 0,0 5 0,0-11 0,0 20 0,0-12 0,0 13 0,0 6 0,0-11 0,0 10 0,0 1 0,0-4 0,0 5 0,0 12 0,0-22 0,0 22 0,0-3 0,0-18 0,0 10 0,0-31 0,0-4 0,0 2 0,0-3 0,0 4 0,0 7 0,0 10 0,0 10 0,0 8 0,0-15 0,0-3 0,0-15 0,0-5 0,0 3 0,0-3 0,0 0 0,0 3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9:23:33.106"/>
    </inkml:context>
    <inkml:brush xml:id="br0">
      <inkml:brushProperty name="width" value="0.3" units="cm"/>
      <inkml:brushProperty name="height" value="0.6" units="cm"/>
      <inkml:brushProperty name="color" value="#EE7D31"/>
      <inkml:brushProperty name="tip" value="rectangle"/>
      <inkml:brushProperty name="rasterOp" value="maskPen"/>
    </inkml:brush>
  </inkml:definitions>
  <inkml:trace contextRef="#ctx0" brushRef="#br0">7221 7298 16383,'0'-60'0,"0"-9"0,0 32 0,0-25 0,0 11 0,0-14 0,6-8 0,-5 13 0,17-12 0,-9 14 0,10-7 0,-7 14 0,0-3 0,-6 13 0,5-1 0,-10 2 0,9 0 0,-9-1 0,5-1 0,-1-4 0,-4 11 0,5-5 0,-6 7 0,0 5 0,0-4 0,0 11 0,0-11 0,0 10 0,0-10 0,0 5 0,5-6 0,-4 0 0,4 5 0,-5-4 0,4 11 0,-3-5 0,4 10 0,-5-3 0,0 0 0,0 2 0,0-6 0,0 13 0,0-13 0,0 11 0,0-11 0,0 8 0,0-11 0,0-2 0,0 1 0,0-5 0,0 5 0,0-7 0,0 1 0,0 0 0,0 6 0,0-5 0,0 10 0,0-10 0,0 11 0,0-11 0,0 4 0,0-5 0,0 0 0,0 0 0,0 0 0,0-1 0,0 1 0,0 0 0,0 0 0,0-1 0,0 7 0,0-5 0,0 11 0,0-20 0,0 17 0,0-17 0,0 14 0,0-7 0,0 1 0,0-7 0,0 5 0,0-11 0,0 4 0,0-6 0,0 0 0,0 6 0,0 2 0,0 0 0,0 6 0,0-6 0,0 7 0,0-1 0,0 1 0,0 0 0,0 0 0,0-1 0,-5 1 0,3 0 0,-2-7 0,4-1 0,0-8 0,0-6 0,0 4 0,0-33 0,-6 21 0,4-16 0,-4 23 0,1 8 0,4-1 0,-10 1 0,10 7 0,-10-6 0,4 6 0,-5-1 0,0-5 0,6 6 0,-5-7 0,4-8 0,-5 6 0,-1-6 0,7 0 0,-5 6 0,9-6 0,-8 15 0,9 1 0,-9 7 0,9-1 0,-4 1 0,0 6 0,4-5 0,-3 10 0,4-18 0,-5 10 0,3-7 0,-3 11 0,5 0 0,0 5 0,-5-11 0,4 4 0,-4 1 0,5-5 0,0 11 0,0-5 0,0 5 0,0 1 0,0 5 0,0-3 0,0 0 0,0 3 0,0-12 0,0 4 0,0-10 0,0 0 0,0-7 0,0-2 0,0 1 0,0-21 0,0 24 0,0-24 0,0 27 0,0-4 0,0-9 0,0 11 0,-5-11 0,4 6 0,-4 12 0,5-5 0,0 10 0,0 4 0,0-3 0,0 4 0,0-1 0,0-14 0,0 16 0,0-15 0,0 24 0,0-4 0,0-3 0,0 1 0,0-3 0,-4-9 0,-2 11 0,-5-18 0,1 13 0,-1-10 0,1 1 0,-2-3 0,2 4 0,0-5 0,0 17 0,0-5 0,1 10 0,0 2 0,-4-2 0,2 4 0,-2 0 0,0-4 0,3 3 0,-8-4 0,8 5 0,-5-6 0,2 1 0,2-1 0,-2 1 0,-6 1 0,8 6 0,-12-6 0,3 3 0,-1 4 0,2-7 0,-9 3 0,15-1 0,-24-8 0,24 9 0,-15-5 0,13 5 0,-6 5 0,1-4 0,-9-2 0,6 0 0,-21-4 0,20 5 0,-11-1 0,6 1 0,7 0 0,-13-1 0,4 1 0,8 4 0,-5-4 0,8 5 0,4-1 0,-2 2 0,0 0 0,6 2 0,-15-2 0,16 0 0,-17-1 0,12 0 0,-3 1 0,-1 4 0,1-4 0,3 3 0,-8-3 0,5 4 0,-2 0 0,-4 0 0,-4 0 0,1 0 0,-9-5 0,-5 3 0,12-2 0,-19-1 0,25 4 0,-17-4 0,19 5 0,-13-4 0,13 3 0,-12-4 0,13 1 0,-7 2 0,6-7 0,-2 8 0,9-3 0,-8 4 0,11 0 0,-6 0 0,1-4 0,6 3 0,-16-3 0,16 4 0,-12 0 0,-2 0 0,3 0 0,-8 0 0,1 0 0,7 0 0,-13 0 0,-17 0 0,19 0 0,-23 0 0,35 0 0,-14 0 0,12 0 0,-15 4 0,16-3 0,-17 13 0,17-8 0,-12 8 0,18-4 0,-2-5 0,9 6 0,-5-4 0,3 6 0,-12 1 0,-2 1 0,-2 5 0,3-5 0,0 9 0,4-9 0,-1 5 0,3-6 0,8-5 0,5 4 0,-7 1 0,6-1 0,-7 1 0,-6 9 0,2-6 0,-3 12 0,1-9 0,8 0 0,-4 0 0,5-4 0,0-2 0,1-1 0,4 1 0,1 4 0,-1 5 0,-1 2 0,-9 21 0,-3 12 0,1-5 0,0 1 0,11-26 0,-4 27 0,9-22 0,-4 53 0,5-39 0,0 39 0,0-34 0,0 25 0,0-25 0,0 4 0,0 5 0,0-22 0,0 15 0,0-27 0,0 5 0,0-5 0,0 1 0,4-2 0,-3-1 0,4-3 0,-1 4 0,-3 0 0,9 10 0,-9-6 0,9 34 0,-9-31 0,4 24 0,0-24 0,-4 24 0,4-18 0,-5 41 0,5-32 0,-4 14 0,4-16 0,-5 9 0,0-14 0,4 27 0,-2-36 0,2 27 0,-4-15 0,0-4 0,0 6 0,0-18 0,0 5 0,0 9 0,0-7 0,0 7 0,0 6 0,0-17 0,0 15 0,0-19 0,0 6 0,0 15 0,0-11 0,0 47 0,0-42 0,0 27 0,0-36 0,0 24 0,0-9 0,-5 5 0,0-4 0,-1-19 0,2 21 0,-1-22 0,-1 41 0,-5-20 0,5 31 0,-4-23 0,8-9 0,-8 19 0,8-21 0,-8 37 0,3-11 0,1-5 0,-5 31 0,4-43 0,4-6 0,0 0 0,-8 4 0,10 33 0,-5-26 0,6 8 0,0-19 0,0-8 0,0 0 0,0 8 0,0 5 0,0-5 0,0-14 0,0 5 0,0 12 0,0-11 0,-5 22 0,4-40 0,-4 25 0,5-25 0,0 17 0,0-5 0,0 14 0,0 5 0,0 9 0,0-18 0,0 2 0,0-6 0,0 2 0,5 9 0,-4-14 0,8 10 0,-7-25 0,2 35 0,-4-38 0,5 34 0,-4-32 0,3 6 0,-4 2 0,0-10 0,0 13 0,0-5 0,0-4 0,0-6 0,0 4 0,0-3 0,-4 10 0,-6-6 0,0-5 0,-9-1 0,4 1 0,0-3 0,-4 7 0,5-8 0,-5 4 0,4-9 0,6 2 0,-16-2 0,6 9 0,-14 1 0,2 5 0,1 5 0,1-7 0,5 1 0,1-5 0,11-9 0,-6 3 0,6-8 0,-2-1 0,-9-4 0,8 0 0,-12 0 0,2 5 0,-11-4 0,5 4 0,-8-1 0,17-3 0,-22 8 0,5-3 0,-14 5 0,5-1 0,2-5 0,1 0 0,9-5 0,-8 0 0,9 0 0,9 0 0,-1 0 0,17 0 0,-12 0 0,10 0 0,-6 0 0,-4 0 0,5 0 0,-10 0 0,12-8 0,2-3 0,0-7 0,2-1 0,-2 5 0,3-4 0,-3-2 0,-8-19 0,1 6 0,-4-5 0,9 18 0,-3-2 0,3 6 0,-3-7 0,-1 0 0,8 7 0,-10-14 0,14 17 0,-14-12 0,6 1 0,-4-1 0,4-9 0,-3 9 0,4-7 0,3 11 0,-5-7 0,14 13 0,-11-8 0,12 12 0,-8-20 0,8 14 0,-8-11 0,8 14 0,-3 1 0,4-8 0,0 0 0,-5-23 0,4 16 0,-9-20 0,9 29 0,-8-17 0,8 25 0,-7-26 0,7 10 0,-4-24 0,5 4 0,0 8 0,-4-23 0,3 20 0,-9-23 0,4 11 0,-5 6 0,1 2 0,4 19 0,-7-5 0,11 12 0,-11-6 0,7 2 0,-4-11 0,-1-9 0,0-17 0,-4 0 0,2-4 0,-2 10 0,3-10 0,1 5 0,5-13 0,-8-4 0,11 16 0,-11-11 0,8 26 0,0 2 0,-3 0 0,8 21 0,-8-10 0,8 12 0,-4-3 0,0 0 0,4 8 0,-3-11 0,4 7 0,0-6 0,-5-22 0,4 22 0,-3-27 0,4 21 0,0-8 0,0 13 0,-5-10 0,-1 7 0,-3-7 0,3 7 0,-6 8 0,2 4 0,-9-2 0,1 2 0,7 4 0,-10 1 0,10 2 0,-18-3 0,1 1 0,-3 6 0,-3-5 0,5 11 0,-5-8 0,4 3 0,1 1 0,5 0 0,0 1 0,-1 3 0,0-3 0,-4 0 0,13 3 0,-11-7 0,1 7 0,-9-8 0,8 8 0,-10-8 0,10 8 0,-4-9 0,-7 9 0,6-8 0,-8 4 0,4-6 0,-7 1 0,6 5 0,-3-4 0,1 8 0,8-3 0,6 4 0,-7 0 0,19 0 0,-24 0 0,20 0 0,-16 0 0,17 0 0,-11 0 0,2 0 0,3 0 0,-15 0 0,24 0 0,-19 0 0,12 0 0,-6 0 0,-2 0 0,-3 0 0,10 0 0,-16 9 0,20 1 0,-12 1 0,14 1 0,-4-6 0,5 7 0,-6-2 0,-3 14 0,7-8 0,-6 9 0,8-8 0,4-4 0,-7 4 0,7-4 0,-9 4 0,5 0 0,1 0 0,8 1 0,-4-5 0,8 2 0,-7-2 0,7 3 0,-11 1 0,6 1 0,-12-1 0,8 0 0,-8 0 0,4 9 0,-1-1 0,-3 2 0,7 0 0,-2-4 0,4 6 0,-1-1 0,1-9 0,4 7 0,-4-7 0,4 9 0,-6 6 0,1 9 0,0-7 0,0 11 0,0-3 0,0-8 0,0 11 0,5-7 0,-4-8 0,7 17 0,-7-12 0,8 9 0,-8-4 0,7 17 0,-3-21 0,5 61 0,0-57 0,0 55 0,0-45 0,0 14 0,0-23 0,-4 6 0,2-12 0,-3 15 0,5-14 0,0 9 0,0-16 0,0 7 0,9-5 0,-7 9 0,11-5 0,-12 23 0,4-7 0,-5 21 0,0-3 0,0-8 0,0-14 0,0-16 0,0 1 0,0 9 0,0 13 0,0 5 0,0-1 0,0-2 0,0-7 0,0 20 0,-5-16 0,3 7 0,-3-26 0,0 6 0,-1-4 0,-5 17 0,1 7 0,4-4 0,-3-3 0,3 8 0,1-15 0,0 0 0,1-12 0,3-14 0,-4 6 0,5-6 0,0-1 0,0-4 0,0 8 0,0-5 0,0 9 0,0-6 0,0 4 0,0 2 0,0-5 0,0 2 0,0-2 0,0 8 0,0-8 0,0 2 0,0-13 0,0-2 0,15 0 0,-11 1 0,15 0 0,-18 3 0,7-3 0,-7 4 0,2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1T09:24:04.583"/>
    </inkml:context>
    <inkml:brush xml:id="br0">
      <inkml:brushProperty name="width" value="0.3" units="cm"/>
      <inkml:brushProperty name="height" value="0.6" units="cm"/>
      <inkml:brushProperty name="color" value="#70AE47"/>
      <inkml:brushProperty name="tip" value="rectangle"/>
      <inkml:brushProperty name="rasterOp" value="maskPen"/>
    </inkml:brush>
  </inkml:definitions>
  <inkml:trace contextRef="#ctx0" brushRef="#br0">2031 1659 16383,'0'-47'0,"0"-1"0,0 25 0,0-12 0,0 6 0,0-7 0,0 0 0,0 0 0,0 6 0,0-11 0,0 9 0,-4-18 0,-4 5 0,-2-7 0,-6 0 0,7 0 0,-6 7 0,2-6 0,1 14 0,-4-14 0,7 6 0,-8-15 0,4 6 0,-5-14 0,1 13 0,0 2 0,0 3 0,5 12 0,-2 1 0,5 9 0,-4 6 0,5 1 0,-5 3 0,2-2 0,-3 3 0,0 0 0,-1-4 0,1 9 0,-4-10 0,-1 9 0,0-9 0,-3 9 0,3-3 0,-4 4 0,-1 0 0,5 0 0,-3 0 0,7 6 0,-7-5 0,3 10 0,-19-10 0,11 4 0,-11 1 0,10 0 0,4 6 0,-9-5 0,4 3 0,-4-4 0,-1 6 0,-5 0 0,-1 0 0,-6 0 0,1 0 0,5 0 0,-4 0 0,9 0 0,-4 0 0,5 0 0,5 0 0,-3 0 0,3 0 0,-5 0 0,1 6 0,-1 1 0,5 0 0,1 4 0,5-4 0,0 5 0,-6 5 0,4-4 0,0 3 0,2-4 0,4 5 0,-4 1 0,0 1 0,4 2 0,-3-2 0,7 3 0,-4 7 0,8-6 0,-3 5 0,2 0 0,1 1 0,-4 7 0,6 7 0,-5-5 0,1 12 0,0-5 0,-3 15 0,2-6 0,0 14 0,-2-14 0,6 14 0,-6-14 0,7 6 0,-3-8 0,3-7 0,5 5 0,-3-5 0,2 0 0,1 5 0,-3-12 0,6 35 0,-3-23 0,4 26 0,0-16 0,0-6 0,0 6 0,0-8 0,0 8 0,0-6 0,0 6 0,0-15 0,0 5 0,0-12 0,0 5 0,0 0 0,0-6 0,4 6 0,-3-7 0,6 7 0,-3-6 0,4 14 0,0-7 0,1 8 0,-1-7 0,0-2 0,0 0 0,3 10 0,1-6 0,0 5 0,-1-22 0,0 4 0,1-5 0,3 7 0,0 0 0,1 0 0,-1-1 0,0-5 0,0-2 0,-1-6 0,0-1 0,0 1 0,0-5 0,4 4 0,-3-8 0,3 8 0,-4-9 0,0 4 0,0-5 0,0 0 0,0 0 0,0-1 0,4 2 0,-3-1 0,3 0 0,6 5 0,-7-3 0,11 8 0,-13-8 0,3 8 0,0-8 0,-3 3 0,7-5 0,-7 5 0,3-3 0,0 3 0,1-5 0,4 1 0,11 6 0,-9-5 0,9 4 0,-11-5 0,0-5 0,0-2 0,0-5 0,6 5 0,0-4 0,2 5 0,-8-6 0,-1 5 0,10-4 0,-6 5 0,6-6 0,-14 0 0,-4 0 0,10 0 0,-7 0 0,7 0 0,-4 0 0,-4 0 0,8 0 0,-9 0 0,3-5 0,10-7 0,-10-1 0,14-4 0,-3-5 0,-3 7 0,7-8 0,-10 6 0,0 4 0,0-10 0,0 9 0,13-18 0,-17 18 0,10-12 0,-18 15 0,0 1 0,5-6 0,-8 0 0,4 0 0,2-10 0,-7 14 0,7-14 0,-5 5 0,-1 3 0,1-7 0,1 9 0,-2-6 0,8-10 0,-7 13 0,4-11 0,-4 13 0,-1 1 0,4-9 0,-5 8 0,0-4 0,-4 7 0,0-6 0,-3 7 0,3-12 0,0 14 0,-2-16 0,8-1 0,-8 3 0,9-5 0,-7 9 0,1 3 0,2-7 0,-5 14 0,5-4 0,-6-4 0,6 1 0,-5-2 0,2-1 0,0 5 0,-2-1 0,5-13 0,-5 11 0,5-13 0,-5 16 0,2 0 0,-3-2 0,3 6 0,-2-11 0,4 7 0,-1-4 0,0 4 0,5-14 0,-4 11 0,2-8 0,-1 2 0,-2 13 0,0-12 0,-2 4 0,-2-2 0,3-3 0,-2-6 0,2 0 0,0-2 0,-2-5 0,2 9 0,-3-3 0,0 11 0,0 0 0,0 6 0,0-7 0,0 1 0,0-5 0,0 3 0,0-3 0,0 10 0,0 2 0,0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B5C76-60AE-B24E-A8AF-B79AC19C2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18F293-5913-FA46-8B09-226B34D6A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AE3DA1-4E11-2744-8F3C-71BB988C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AE7D0F-4E92-274B-85F3-9F0904A66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058DB9-9BC8-A446-8E6C-8B612B4E1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BA52D9-F9B2-5E40-AA57-41815E57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632B0AA-57E3-8C4A-BCC3-72C9A34CF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AB6D0C-EF96-CB43-8E4A-BFF2E6A84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7E7E4DE-3DBF-A24D-AA6A-5423BF82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D01588-20D8-E141-9AE6-BA4CC0D8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75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B517D2-3F2E-744E-BB45-AA530AE1F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DDCDD7E-8792-1D4D-BFB4-539889B32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80E5BB-0B91-E649-8A88-40E80A8F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B42F76-37C1-5E4D-B76F-DCC15988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6E7745-2E5F-8E40-984A-86FDE2B2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44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ED5894-79A2-F34E-8033-A23B7641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46A4C7-8425-5745-83EC-D6ABEDB6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08EB11-84E3-8B46-AC81-89F7D6466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B0CB30-FF87-014E-ABDA-09C81F196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5B0D96-9750-8B45-BEB9-B1FAF4CB3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2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D0E8D-8DDF-2447-9433-A8680A157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8E2436-9087-7649-ADA6-53AA350B8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0F8515-7CD8-9F41-8F0C-7A14052CF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40A12D-32CD-C94F-9CD2-13BD90541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C329E0-0212-C243-9E79-F0578311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6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20A545-6550-8F47-AFFF-2C92922BF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6D1DCE-B05A-2444-8A5F-88D88EFEF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D4F4C14-40B3-EC43-8744-BD13A50FD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F75714-3A02-2E4B-8C56-B257C911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CEFC0BD-407F-D842-BF0C-F9A1E72C3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375EAC-4A4F-BC40-A86B-6216F878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52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F3508A-8DB3-E243-A848-3277784C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B8FF22A-FFF8-0D4A-814C-790456C7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D486F5-952E-F540-BB3E-20ED500BC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005EEA6-C6F3-6E42-96CD-F915E388E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E8D6F56-A078-7F48-93C3-9094E91E25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846BF2-6E2F-C84F-82FE-C444D65C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8D3D94-2971-CB4B-8557-E4C1BA75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F7AF9C3-A57F-754B-BEF2-6FE02519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4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F6C6D-4200-AD41-B8DD-25D6313E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70825D9-E24B-5044-B88F-91F0A40B9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546DCD-AC44-144F-9D3B-C2D32F74B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B5B96F9-8E17-D248-8549-1C71A7E6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19AC51F-E2B6-9A44-A35E-006A018D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C2535EF-8104-3044-90B3-112E0705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B8D6F9-597D-B347-90AE-8A71278F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16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F17C2A-4F50-4443-9693-36884EDCC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ED5359-BE71-0F44-AC51-004910745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2450549-B17C-A346-B0DB-DFDE1B6B9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42EC00F-FB31-0B4E-8368-9934E356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7FCE74-0E1E-DB4D-B7EE-8FCAA0559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DD56BB0-A4F5-E144-B607-B4C20914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46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14ADB2-4F0D-DD49-8088-C999EADA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031C4C9-CD12-2E43-BD27-F97D6EEBA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C05B31-3531-EB42-BC3B-8BD8F0665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52AAF0-604F-A64B-AD17-DFAEB2DB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CF5C66F-1440-FF4D-A197-9138AD9C2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1EE5E0F-B702-274F-9B29-449245434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37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38FA81-19EA-0540-8C52-3BD68E5C4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E6FEBA-4D14-8848-9DD6-BA67572E9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C81669-BC4F-2548-8907-9B65E2FE63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F25D8-63A3-D946-B65A-CA616237AC53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51EF32-FB26-FB46-A909-623102929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68154E-CD3F-984B-B5F9-22F88742A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9B4C1-94FC-1C4E-8C72-85B7709041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96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0.png"/><Relationship Id="rId3" Type="http://schemas.openxmlformats.org/officeDocument/2006/relationships/image" Target="../media/image30.png"/><Relationship Id="rId7" Type="http://schemas.openxmlformats.org/officeDocument/2006/relationships/image" Target="../media/image6.tiff"/><Relationship Id="rId12" Type="http://schemas.openxmlformats.org/officeDocument/2006/relationships/customXml" Target="../ink/ink3.xml"/><Relationship Id="rId17" Type="http://schemas.openxmlformats.org/officeDocument/2006/relationships/image" Target="../media/image14.png"/><Relationship Id="rId2" Type="http://schemas.openxmlformats.org/officeDocument/2006/relationships/image" Target="../media/image210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0.png"/><Relationship Id="rId15" Type="http://schemas.openxmlformats.org/officeDocument/2006/relationships/image" Target="../media/image12.png"/><Relationship Id="rId10" Type="http://schemas.openxmlformats.org/officeDocument/2006/relationships/customXml" Target="../ink/ink2.xml"/><Relationship Id="rId4" Type="http://schemas.openxmlformats.org/officeDocument/2006/relationships/image" Target="../media/image40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30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50.png"/><Relationship Id="rId10" Type="http://schemas.openxmlformats.org/officeDocument/2006/relationships/image" Target="../media/image22.png"/><Relationship Id="rId4" Type="http://schemas.openxmlformats.org/officeDocument/2006/relationships/image" Target="../media/image40.png"/><Relationship Id="rId9" Type="http://schemas.openxmlformats.org/officeDocument/2006/relationships/image" Target="../media/image13.pn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481FA-D325-E54F-905A-25A65DC86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Raman photons in </a:t>
            </a:r>
            <a:r>
              <a:rPr lang="en-US" dirty="0" err="1"/>
              <a:t>cQED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F9B64D-0F17-FA49-A534-FE0C88A41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16, 2024</a:t>
            </a:r>
          </a:p>
          <a:p>
            <a:r>
              <a:rPr lang="en-US" dirty="0"/>
              <a:t>Carla Becker</a:t>
            </a:r>
          </a:p>
        </p:txBody>
      </p:sp>
    </p:spTree>
    <p:extLst>
      <p:ext uri="{BB962C8B-B14F-4D97-AF65-F5344CB8AC3E}">
        <p14:creationId xmlns:p14="http://schemas.microsoft.com/office/powerpoint/2010/main" val="370760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E83D581-5CFA-374E-A9E7-CAC099898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325" y="964401"/>
            <a:ext cx="11323349" cy="5893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4AAC16B7-3B67-134E-904B-0EEA9B9C00F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6186" y="-131664"/>
                <a:ext cx="6946985" cy="13716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“V4” : added a flux-line</a:t>
                </a:r>
                <a:br>
                  <a:rPr lang="en-US" sz="2800" dirty="0"/>
                </a:br>
                <a:r>
                  <a:rPr lang="en-US" sz="2800" dirty="0"/>
                  <a:t>Chip layout : 2 values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itre 1">
                <a:extLst>
                  <a:ext uri="{FF2B5EF4-FFF2-40B4-BE49-F238E27FC236}">
                    <a16:creationId xmlns:a16="http://schemas.microsoft.com/office/drawing/2014/main" id="{4AAC16B7-3B67-134E-904B-0EEA9B9C00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6186" y="-131664"/>
                <a:ext cx="6946985" cy="1371600"/>
              </a:xfrm>
              <a:blipFill>
                <a:blip r:embed="rId3"/>
                <a:stretch>
                  <a:fillRect l="-1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44565BE-DFEA-1D43-AC60-A5D03C1AA786}"/>
                  </a:ext>
                </a:extLst>
              </p:cNvPr>
              <p:cNvSpPr txBox="1"/>
              <p:nvPr/>
            </p:nvSpPr>
            <p:spPr>
              <a:xfrm>
                <a:off x="6095999" y="5177410"/>
                <a:ext cx="4865156" cy="81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Right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fr-CH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=0.249</m:t>
                    </m:r>
                  </m:oMath>
                </a14:m>
                <a:endParaRPr lang="fr-CH" sz="20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=5.11 </m:t>
                    </m:r>
                    <m:r>
                      <m:rPr>
                        <m:sty m:val="p"/>
                      </m:rPr>
                      <a:rPr lang="fr-CH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GHz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844565BE-DFEA-1D43-AC60-A5D03C1AA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177410"/>
                <a:ext cx="4865156" cy="811954"/>
              </a:xfrm>
              <a:prstGeom prst="rect">
                <a:avLst/>
              </a:prstGeom>
              <a:blipFill>
                <a:blip r:embed="rId4"/>
                <a:stretch>
                  <a:fillRect l="-1302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4642FB7-1019-EF4E-93AC-8F5A7D3C55B5}"/>
                  </a:ext>
                </a:extLst>
              </p:cNvPr>
              <p:cNvSpPr txBox="1"/>
              <p:nvPr/>
            </p:nvSpPr>
            <p:spPr>
              <a:xfrm>
                <a:off x="2395810" y="4806110"/>
                <a:ext cx="4719415" cy="81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Left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fr-CH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=0.053</m:t>
                    </m:r>
                  </m:oMath>
                </a14:m>
                <a:endParaRPr lang="fr-CH" sz="20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=4.88 </m:t>
                    </m:r>
                    <m:r>
                      <m:rPr>
                        <m:sty m:val="p"/>
                      </m:rPr>
                      <a:rPr lang="fr-CH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GHz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74642FB7-1019-EF4E-93AC-8F5A7D3C5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810" y="4806110"/>
                <a:ext cx="4719415" cy="811954"/>
              </a:xfrm>
              <a:prstGeom prst="rect">
                <a:avLst/>
              </a:prstGeom>
              <a:blipFill>
                <a:blip r:embed="rId5"/>
                <a:stretch>
                  <a:fillRect l="-1340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8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553DA-5F79-F743-B543-96674E7E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6253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Charge and flux lines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C500082-59A0-1149-B43F-08EDD042D2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6733" y="474220"/>
            <a:ext cx="5690686" cy="590955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8FFFF7C-75C0-FB4C-8369-3B968D73EC4E}"/>
              </a:ext>
            </a:extLst>
          </p:cNvPr>
          <p:cNvSpPr txBox="1"/>
          <p:nvPr/>
        </p:nvSpPr>
        <p:spPr>
          <a:xfrm>
            <a:off x="7848610" y="1104644"/>
            <a:ext cx="350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Coupling claw to charge line : 0.5 </a:t>
            </a:r>
            <a:r>
              <a:rPr lang="en-US" dirty="0" err="1"/>
              <a:t>fF</a:t>
            </a:r>
            <a:endParaRPr lang="en-US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EB2DF58-DF0D-254D-9C61-C7FC7F94522F}"/>
              </a:ext>
            </a:extLst>
          </p:cNvPr>
          <p:cNvCxnSpPr>
            <a:cxnSpLocks/>
          </p:cNvCxnSpPr>
          <p:nvPr/>
        </p:nvCxnSpPr>
        <p:spPr>
          <a:xfrm flipV="1">
            <a:off x="6622765" y="3135963"/>
            <a:ext cx="2451690" cy="1393079"/>
          </a:xfrm>
          <a:prstGeom prst="straightConnector1">
            <a:avLst/>
          </a:prstGeom>
          <a:ln w="25400">
            <a:solidFill>
              <a:schemeClr val="accent6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A0EA3A39-5660-964C-A970-E8BD54C730AA}"/>
              </a:ext>
            </a:extLst>
          </p:cNvPr>
          <p:cNvSpPr txBox="1"/>
          <p:nvPr/>
        </p:nvSpPr>
        <p:spPr>
          <a:xfrm>
            <a:off x="9315435" y="2577503"/>
            <a:ext cx="279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Asymmetric junctions to tune the qubit in frequency</a:t>
            </a:r>
          </a:p>
          <a:p>
            <a:r>
              <a:rPr lang="en-US" dirty="0"/>
              <a:t>Fab : 5 variations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3FD71A0-7DE2-1440-950F-C49732ED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7" y="940113"/>
            <a:ext cx="4106307" cy="37941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BA0665F-D0AC-C444-B306-466D746F30F2}"/>
                  </a:ext>
                </a:extLst>
              </p:cNvPr>
              <p:cNvSpPr txBox="1"/>
              <p:nvPr/>
            </p:nvSpPr>
            <p:spPr>
              <a:xfrm>
                <a:off x="435721" y="5112048"/>
                <a:ext cx="3630866" cy="14967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Fab plan : Total number of chips = 60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 i="0">
                            <a:latin typeface="Cambria Math" panose="02040503050406030204" pitchFamily="18" charset="0"/>
                          </a:rPr>
                          <m:t>ext</m:t>
                        </m:r>
                      </m:sub>
                    </m:sSub>
                    <m:r>
                      <a:rPr lang="fr-CH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variations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8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CH" sz="1800" b="0" i="1" smtClean="0">
                            <a:effectLst/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fr-CH" dirty="0">
                    <a:latin typeface="Calibri" panose="020F050202020403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variations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2 designs (V2 &amp; V4)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</a:rPr>
                  <a:t>3 repetitions of each</a:t>
                </a:r>
                <a:endParaRPr lang="en-US" sz="1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9BA0665F-D0AC-C444-B306-466D746F3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21" y="5112048"/>
                <a:ext cx="3630866" cy="1496756"/>
              </a:xfrm>
              <a:prstGeom prst="rect">
                <a:avLst/>
              </a:prstGeom>
              <a:blipFill>
                <a:blip r:embed="rId4"/>
                <a:stretch>
                  <a:fillRect l="-1042" t="-1681" r="-347" b="-58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59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AAC16B7-3B67-134E-904B-0EEA9B9C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33" y="-131664"/>
            <a:ext cx="6946985" cy="1371600"/>
          </a:xfrm>
        </p:spPr>
        <p:txBody>
          <a:bodyPr>
            <a:normAutofit/>
          </a:bodyPr>
          <a:lstStyle/>
          <a:p>
            <a:r>
              <a:rPr lang="en-US" sz="2800" dirty="0"/>
              <a:t>GDS file of V4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77F31F-56C0-4CD8-88B7-8E9F9553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6" y="1239936"/>
            <a:ext cx="4097168" cy="4619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D3F1C5-285A-48F5-8052-6EE73D9AF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59" y="1472015"/>
            <a:ext cx="5434425" cy="380959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134A584-F479-4925-A028-211E7E16D723}"/>
              </a:ext>
            </a:extLst>
          </p:cNvPr>
          <p:cNvSpPr/>
          <p:nvPr/>
        </p:nvSpPr>
        <p:spPr>
          <a:xfrm>
            <a:off x="1671638" y="4243388"/>
            <a:ext cx="89535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312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4AAC16B7-3B67-134E-904B-0EEA9B9C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987" y="269780"/>
            <a:ext cx="6946985" cy="1371600"/>
          </a:xfrm>
        </p:spPr>
        <p:txBody>
          <a:bodyPr>
            <a:normAutofit/>
          </a:bodyPr>
          <a:lstStyle/>
          <a:p>
            <a:r>
              <a:rPr lang="en-US" sz="2800" dirty="0"/>
              <a:t>Fab plan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5D6626-2138-427D-9C74-C832016FC621}"/>
                  </a:ext>
                </a:extLst>
              </p:cNvPr>
              <p:cNvSpPr txBox="1"/>
              <p:nvPr/>
            </p:nvSpPr>
            <p:spPr>
              <a:xfrm>
                <a:off x="3017798" y="2828835"/>
                <a:ext cx="2408608" cy="12197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2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CH" i="0">
                            <a:latin typeface="Cambria Math" panose="02040503050406030204" pitchFamily="18" charset="0"/>
                          </a:rPr>
                          <m:t>ext</m:t>
                        </m:r>
                      </m:sub>
                    </m:sSub>
                    <m:r>
                      <a:rPr lang="fr-CH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</a:rPr>
                  <a:t>variations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5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1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1800" b="0" i="1" smtClean="0">
                            <a:effectLst/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CH" sz="1800" b="0" i="1" smtClean="0">
                            <a:effectLst/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fr-CH" dirty="0">
                    <a:latin typeface="Calibri" panose="020F0502020204030204" pitchFamily="34" charset="0"/>
                  </a:rPr>
                  <a:t> </a:t>
                </a:r>
                <a:r>
                  <a:rPr lang="en-US" sz="1800" dirty="0">
                    <a:effectLst/>
                    <a:latin typeface="Calibri" panose="020F0502020204030204" pitchFamily="34" charset="0"/>
                  </a:rPr>
                  <a:t>variations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800" dirty="0">
                    <a:effectLst/>
                    <a:latin typeface="Calibri" panose="020F0502020204030204" pitchFamily="34" charset="0"/>
                  </a:rPr>
                  <a:t>2 designs (V2 &amp; V4)</a:t>
                </a:r>
              </a:p>
              <a:p>
                <a:pPr marL="285750" marR="0" indent="-285750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dirty="0">
                    <a:latin typeface="Calibri" panose="020F0502020204030204" pitchFamily="34" charset="0"/>
                  </a:rPr>
                  <a:t>3 repetitions of each</a:t>
                </a:r>
                <a:endParaRPr lang="en-US" sz="1800" dirty="0">
                  <a:effectLst/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5D6626-2138-427D-9C74-C832016FC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7798" y="2828835"/>
                <a:ext cx="2408608" cy="1219757"/>
              </a:xfrm>
              <a:prstGeom prst="rect">
                <a:avLst/>
              </a:prstGeom>
              <a:blipFill>
                <a:blip r:embed="rId2"/>
                <a:stretch>
                  <a:fillRect l="-2094" t="-2062" r="-1047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EB10ECF-E2DF-4C76-A006-D39106A1537D}"/>
              </a:ext>
            </a:extLst>
          </p:cNvPr>
          <p:cNvSpPr txBox="1"/>
          <p:nvPr/>
        </p:nvSpPr>
        <p:spPr>
          <a:xfrm>
            <a:off x="6566258" y="3244334"/>
            <a:ext cx="260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 devices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770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D4E6F-6CA2-3642-8926-40F12152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55F126F-F918-884F-BE67-930E0F6183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Motivation</a:t>
                </a:r>
              </a:p>
              <a:p>
                <a:r>
                  <a:rPr lang="en-US" dirty="0"/>
                  <a:t>Theory vs Design</a:t>
                </a:r>
              </a:p>
              <a:p>
                <a:r>
                  <a:rPr lang="en-US" dirty="0"/>
                  <a:t>Tunable Parameters</a:t>
                </a:r>
              </a:p>
              <a:p>
                <a:pPr lvl="1"/>
                <a:r>
                  <a:rPr lang="fr-CH" sz="2400" b="0" dirty="0"/>
                  <a:t>Participation 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lvl="1"/>
                <a:r>
                  <a:rPr lang="fr-CH" dirty="0" err="1"/>
                  <a:t>Coupling</a:t>
                </a:r>
                <a:r>
                  <a:rPr lang="fr-CH" dirty="0"/>
                  <a:t> </a:t>
                </a:r>
                <a:r>
                  <a:rPr lang="fr-CH" dirty="0" err="1"/>
                  <a:t>regime</a:t>
                </a:r>
                <a:r>
                  <a:rPr lang="fr-CH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x-none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sz="2400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x-none" sz="240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x-none" sz="2400" i="1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Readout resonator frequency</a:t>
                </a:r>
                <a:r>
                  <a:rPr lang="fr-CH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fr-CH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dirty="0"/>
                  <a:t> (important for measurement)</a:t>
                </a:r>
              </a:p>
              <a:p>
                <a:r>
                  <a:rPr lang="en-US" dirty="0"/>
                  <a:t>V2 vs. V4 layouts</a:t>
                </a:r>
              </a:p>
              <a:p>
                <a:r>
                  <a:rPr lang="en-US" dirty="0"/>
                  <a:t>Fab plan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55F126F-F918-884F-BE67-930E0F618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86" t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8031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A31A85-0C2E-574B-946F-489D7624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04" y="0"/>
            <a:ext cx="10515600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C304A3-3F6A-7C43-B5D8-4E3C83FFB1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253331"/>
                <a:ext cx="554163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Raman in coherently driven </a:t>
                </a:r>
                <a:r>
                  <a:rPr lang="en-US" sz="2400" dirty="0" err="1"/>
                  <a:t>cQED</a:t>
                </a:r>
                <a:r>
                  <a:rPr lang="en-US" sz="2400" dirty="0"/>
                  <a:t> system</a:t>
                </a:r>
              </a:p>
              <a:p>
                <a:pPr lvl="1"/>
                <a:r>
                  <a:rPr lang="en-US" sz="2000" dirty="0"/>
                  <a:t>Number of photons not conserved (not Jaynes-Cummings)</a:t>
                </a:r>
              </a:p>
              <a:p>
                <a:pPr lvl="1"/>
                <a:r>
                  <a:rPr lang="en-US" sz="2000" dirty="0"/>
                  <a:t>Ultra strong coupling regime :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 ∼ </m:t>
                    </m:r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fr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/>
                  <a:t> ⇒ keep “counter-rotating” terms </a:t>
                </a:r>
                <a14:m>
                  <m:oMath xmlns:m="http://schemas.openxmlformats.org/officeDocument/2006/math">
                    <m:r>
                      <a:rPr lang="fr-CH" sz="2000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CH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H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fr-CH" sz="2000" i="1">
                                <a:latin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CH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6C304A3-3F6A-7C43-B5D8-4E3C83FFB1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253331"/>
                <a:ext cx="5541632" cy="4351338"/>
              </a:xfrm>
              <a:blipFill>
                <a:blip r:embed="rId2"/>
                <a:stretch>
                  <a:fillRect l="-1602" t="-1744" r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 descr="Une image contenant texte, Police, capture d’écran, algèbre&#10;&#10;Description générée automatiquement">
            <a:extLst>
              <a:ext uri="{FF2B5EF4-FFF2-40B4-BE49-F238E27FC236}">
                <a16:creationId xmlns:a16="http://schemas.microsoft.com/office/drawing/2014/main" id="{96C4321B-93E0-114E-8D89-AEF58386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570" y="0"/>
            <a:ext cx="6793458" cy="2044519"/>
          </a:xfrm>
          <a:prstGeom prst="rect">
            <a:avLst/>
          </a:prstGeom>
        </p:spPr>
      </p:pic>
      <p:pic>
        <p:nvPicPr>
          <p:cNvPr id="6" name="Espace réservé du contenu 4" descr="Une image contenant ligne, capture d’écran, texte, Parallèle&#10;&#10;Description générée automatiquement">
            <a:extLst>
              <a:ext uri="{FF2B5EF4-FFF2-40B4-BE49-F238E27FC236}">
                <a16:creationId xmlns:a16="http://schemas.microsoft.com/office/drawing/2014/main" id="{98951057-610D-5E4F-9BF3-C78AF67B23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030"/>
          <a:stretch/>
        </p:blipFill>
        <p:spPr>
          <a:xfrm>
            <a:off x="0" y="3297850"/>
            <a:ext cx="11492246" cy="3399559"/>
          </a:xfrm>
          <a:prstGeom prst="rect">
            <a:avLst/>
          </a:prstGeom>
        </p:spPr>
      </p:pic>
      <p:pic>
        <p:nvPicPr>
          <p:cNvPr id="7" name="Image 6" descr="Une image contenant Police, blanc, calligraphie, texte&#10;&#10;Description générée automatiquement">
            <a:extLst>
              <a:ext uri="{FF2B5EF4-FFF2-40B4-BE49-F238E27FC236}">
                <a16:creationId xmlns:a16="http://schemas.microsoft.com/office/drawing/2014/main" id="{7B2801C4-7FE5-3F4A-AA3E-A23DC654B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0893" y="2278088"/>
            <a:ext cx="3941884" cy="786193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46272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e 62">
            <a:extLst>
              <a:ext uri="{FF2B5EF4-FFF2-40B4-BE49-F238E27FC236}">
                <a16:creationId xmlns:a16="http://schemas.microsoft.com/office/drawing/2014/main" id="{65E49EC1-2379-B845-9A55-086077646C16}"/>
              </a:ext>
            </a:extLst>
          </p:cNvPr>
          <p:cNvGrpSpPr/>
          <p:nvPr/>
        </p:nvGrpSpPr>
        <p:grpSpPr>
          <a:xfrm>
            <a:off x="178896" y="1565657"/>
            <a:ext cx="6124969" cy="5285285"/>
            <a:chOff x="691031" y="1471448"/>
            <a:chExt cx="6124969" cy="528528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336906-0174-B248-8380-E83EA2B6DA71}"/>
                </a:ext>
              </a:extLst>
            </p:cNvPr>
            <p:cNvSpPr/>
            <p:nvPr/>
          </p:nvSpPr>
          <p:spPr>
            <a:xfrm>
              <a:off x="914400" y="1471448"/>
              <a:ext cx="273269" cy="35104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A5223E91-F1DC-4C44-812E-9BE922D6DEFD}"/>
                </a:ext>
              </a:extLst>
            </p:cNvPr>
            <p:cNvSpPr/>
            <p:nvPr/>
          </p:nvSpPr>
          <p:spPr>
            <a:xfrm rot="10800000">
              <a:off x="691031" y="1471448"/>
              <a:ext cx="720000" cy="720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8624F1D2-2979-E044-9CE0-DAEDBAD73C30}"/>
                </a:ext>
              </a:extLst>
            </p:cNvPr>
            <p:cNvSpPr/>
            <p:nvPr/>
          </p:nvSpPr>
          <p:spPr>
            <a:xfrm>
              <a:off x="691031" y="4306553"/>
              <a:ext cx="720000" cy="720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4871E615-6C2A-3A4C-8506-573D21D036D6}"/>
                </a:ext>
              </a:extLst>
            </p:cNvPr>
            <p:cNvSpPr/>
            <p:nvPr/>
          </p:nvSpPr>
          <p:spPr>
            <a:xfrm>
              <a:off x="3021495" y="2506675"/>
              <a:ext cx="1440000" cy="1440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D21F215B-055E-8C4C-A839-E86FA97DFD5D}"/>
                </a:ext>
              </a:extLst>
            </p:cNvPr>
            <p:cNvSpPr/>
            <p:nvPr/>
          </p:nvSpPr>
          <p:spPr>
            <a:xfrm>
              <a:off x="5376000" y="250667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0EE49660-E71E-024A-B266-F5FBE7504B77}"/>
                </a:ext>
              </a:extLst>
            </p:cNvPr>
            <p:cNvSpPr/>
            <p:nvPr/>
          </p:nvSpPr>
          <p:spPr>
            <a:xfrm rot="19263733">
              <a:off x="1122738" y="2356525"/>
              <a:ext cx="1968503" cy="1900796"/>
            </a:xfrm>
            <a:prstGeom prst="arc">
              <a:avLst>
                <a:gd name="adj1" fmla="val 15616372"/>
                <a:gd name="adj2" fmla="val 0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4A39B990-8298-2444-811A-06B5A23AE996}"/>
                </a:ext>
              </a:extLst>
            </p:cNvPr>
            <p:cNvSpPr/>
            <p:nvPr/>
          </p:nvSpPr>
          <p:spPr>
            <a:xfrm rot="19263733">
              <a:off x="3901578" y="2276277"/>
              <a:ext cx="1968503" cy="1900796"/>
            </a:xfrm>
            <a:prstGeom prst="arc">
              <a:avLst>
                <a:gd name="adj1" fmla="val 15616372"/>
                <a:gd name="adj2" fmla="val 0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6CE77259-33F8-294E-AD93-BCE037AA078A}"/>
                </a:ext>
              </a:extLst>
            </p:cNvPr>
            <p:cNvGrpSpPr/>
            <p:nvPr/>
          </p:nvGrpSpPr>
          <p:grpSpPr>
            <a:xfrm rot="5400000">
              <a:off x="2766969" y="4784123"/>
              <a:ext cx="1918244" cy="238584"/>
              <a:chOff x="3206150" y="4626787"/>
              <a:chExt cx="3467820" cy="552857"/>
            </a:xfrm>
          </p:grpSpPr>
          <p:sp>
            <p:nvSpPr>
              <p:cNvPr id="41" name="Arc 40">
                <a:extLst>
                  <a:ext uri="{FF2B5EF4-FFF2-40B4-BE49-F238E27FC236}">
                    <a16:creationId xmlns:a16="http://schemas.microsoft.com/office/drawing/2014/main" id="{C02E88E6-7ED0-5840-A4D4-1BC67B306EBD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>
                <a:extLst>
                  <a:ext uri="{FF2B5EF4-FFF2-40B4-BE49-F238E27FC236}">
                    <a16:creationId xmlns:a16="http://schemas.microsoft.com/office/drawing/2014/main" id="{56648475-2626-4B45-AEBD-A7364AE83448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Arc 42">
                <a:extLst>
                  <a:ext uri="{FF2B5EF4-FFF2-40B4-BE49-F238E27FC236}">
                    <a16:creationId xmlns:a16="http://schemas.microsoft.com/office/drawing/2014/main" id="{5B79E2E8-9CBD-0E4E-AF6E-5445C4440A3E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Arc 43">
                <a:extLst>
                  <a:ext uri="{FF2B5EF4-FFF2-40B4-BE49-F238E27FC236}">
                    <a16:creationId xmlns:a16="http://schemas.microsoft.com/office/drawing/2014/main" id="{F739B082-9234-314C-8FB7-CA8B4C54684F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735A66C6-2DD1-8C47-8987-9420D3A0D2BD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33F95408-60A3-A042-9FC5-34008EF016AA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ED0EC105-ADD4-D94E-A7C6-9B89F49D9897}"/>
                </a:ext>
              </a:extLst>
            </p:cNvPr>
            <p:cNvGrpSpPr/>
            <p:nvPr/>
          </p:nvGrpSpPr>
          <p:grpSpPr>
            <a:xfrm rot="5400000">
              <a:off x="5117469" y="4784123"/>
              <a:ext cx="1918244" cy="238584"/>
              <a:chOff x="3206150" y="4626787"/>
              <a:chExt cx="3467820" cy="552857"/>
            </a:xfrm>
          </p:grpSpPr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D5ACC4D3-21AE-7E44-AB87-CC757541380E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C0BEF01A-BEA1-754F-9468-199FF1C3615F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FB0805E9-7A2D-B040-B45A-D6D04FA1992E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248E2BDC-ABD7-1B49-A5E8-9053C46BA518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BFF122B1-34FB-D64A-8E3F-E5FB8646EFA5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66F091C0-E670-6F47-827C-2C236A9B9E42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03032F76-6B9B-1846-BC61-C4ABACA377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9173" y="5862537"/>
              <a:ext cx="0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F8D6DDC1-5EFA-0342-BB5E-5EE3CB5725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9673" y="5852166"/>
              <a:ext cx="0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F6A700FE-3F9A-C447-BBA9-5DA025023F33}"/>
                    </a:ext>
                  </a:extLst>
                </p:cNvPr>
                <p:cNvSpPr txBox="1"/>
                <p:nvPr/>
              </p:nvSpPr>
              <p:spPr>
                <a:xfrm>
                  <a:off x="3797451" y="5854866"/>
                  <a:ext cx="402226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F6A700FE-3F9A-C447-BBA9-5DA025023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451" y="5854866"/>
                  <a:ext cx="402226" cy="861774"/>
                </a:xfrm>
                <a:prstGeom prst="rect">
                  <a:avLst/>
                </a:prstGeom>
                <a:blipFill>
                  <a:blip r:embed="rId2"/>
                  <a:stretch>
                    <a:fillRect l="-909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7F50D96A-9FE6-3441-880E-23F5F29FEBF2}"/>
                    </a:ext>
                  </a:extLst>
                </p:cNvPr>
                <p:cNvSpPr txBox="1"/>
                <p:nvPr/>
              </p:nvSpPr>
              <p:spPr>
                <a:xfrm>
                  <a:off x="6132328" y="5861744"/>
                  <a:ext cx="536365" cy="894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7F50D96A-9FE6-3441-880E-23F5F29FE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328" y="5861744"/>
                  <a:ext cx="536365" cy="8949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0C6B3135-9B4E-3444-9CE6-C21EBDB441BF}"/>
                    </a:ext>
                  </a:extLst>
                </p:cNvPr>
                <p:cNvSpPr txBox="1"/>
                <p:nvPr/>
              </p:nvSpPr>
              <p:spPr>
                <a:xfrm>
                  <a:off x="1819243" y="1760561"/>
                  <a:ext cx="711220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0C6B3135-9B4E-3444-9CE6-C21EBDB44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243" y="1760561"/>
                  <a:ext cx="711220" cy="861774"/>
                </a:xfrm>
                <a:prstGeom prst="rect">
                  <a:avLst/>
                </a:prstGeom>
                <a:blipFill>
                  <a:blip r:embed="rId4"/>
                  <a:stretch>
                    <a:fillRect l="-5263"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03103FB5-A04D-B04C-9FEC-700282FF7F84}"/>
                    </a:ext>
                  </a:extLst>
                </p:cNvPr>
                <p:cNvSpPr txBox="1"/>
                <p:nvPr/>
              </p:nvSpPr>
              <p:spPr>
                <a:xfrm>
                  <a:off x="4832308" y="1760561"/>
                  <a:ext cx="30752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03103FB5-A04D-B04C-9FEC-700282FF7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308" y="1760561"/>
                  <a:ext cx="30752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8000" r="-24000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A7F81733-7F41-C149-9E9D-B4448E5B2A9D}"/>
                </a:ext>
              </a:extLst>
            </p:cNvPr>
            <p:cNvCxnSpPr/>
            <p:nvPr/>
          </p:nvCxnSpPr>
          <p:spPr>
            <a:xfrm>
              <a:off x="5739694" y="3020290"/>
              <a:ext cx="7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03425B3B-0FA8-8F40-AF2C-93B004978BB3}"/>
                </a:ext>
              </a:extLst>
            </p:cNvPr>
            <p:cNvCxnSpPr/>
            <p:nvPr/>
          </p:nvCxnSpPr>
          <p:spPr>
            <a:xfrm>
              <a:off x="5739694" y="3435927"/>
              <a:ext cx="7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CD5D1C17-836A-6241-A9B6-82449777AEB5}"/>
                    </a:ext>
                  </a:extLst>
                </p:cNvPr>
                <p:cNvSpPr txBox="1"/>
                <p:nvPr/>
              </p:nvSpPr>
              <p:spPr>
                <a:xfrm>
                  <a:off x="3340462" y="2997932"/>
                  <a:ext cx="859146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CD5D1C17-836A-6241-A9B6-82449777A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62" y="2997932"/>
                  <a:ext cx="859146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4" name="Image 63">
            <a:extLst>
              <a:ext uri="{FF2B5EF4-FFF2-40B4-BE49-F238E27FC236}">
                <a16:creationId xmlns:a16="http://schemas.microsoft.com/office/drawing/2014/main" id="{B5C07333-79BA-8046-A780-71307CC153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70"/>
          <a:stretch/>
        </p:blipFill>
        <p:spPr>
          <a:xfrm>
            <a:off x="6904191" y="742041"/>
            <a:ext cx="5158813" cy="5626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6" name="Encre 65">
                <a:extLst>
                  <a:ext uri="{FF2B5EF4-FFF2-40B4-BE49-F238E27FC236}">
                    <a16:creationId xmlns:a16="http://schemas.microsoft.com/office/drawing/2014/main" id="{7E0F6D75-1720-EB40-8445-DEF871B55CAD}"/>
                  </a:ext>
                </a:extLst>
              </p14:cNvPr>
              <p14:cNvContentPartPr/>
              <p14:nvPr/>
            </p14:nvContentPartPr>
            <p14:xfrm>
              <a:off x="7729320" y="1146660"/>
              <a:ext cx="987840" cy="4041000"/>
            </p14:xfrm>
          </p:contentPart>
        </mc:Choice>
        <mc:Fallback xmlns="">
          <p:pic>
            <p:nvPicPr>
              <p:cNvPr id="66" name="Encre 65">
                <a:extLst>
                  <a:ext uri="{FF2B5EF4-FFF2-40B4-BE49-F238E27FC236}">
                    <a16:creationId xmlns:a16="http://schemas.microsoft.com/office/drawing/2014/main" id="{7E0F6D75-1720-EB40-8445-DEF871B55C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75680" y="1038660"/>
                <a:ext cx="1095480" cy="42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" name="Encre 67">
                <a:extLst>
                  <a:ext uri="{FF2B5EF4-FFF2-40B4-BE49-F238E27FC236}">
                    <a16:creationId xmlns:a16="http://schemas.microsoft.com/office/drawing/2014/main" id="{752AFA87-BBF2-2745-A344-C896604AE535}"/>
                  </a:ext>
                </a:extLst>
              </p14:cNvPr>
              <p14:cNvContentPartPr/>
              <p14:nvPr/>
            </p14:nvContentPartPr>
            <p14:xfrm>
              <a:off x="9012360" y="1540140"/>
              <a:ext cx="2652120" cy="2820960"/>
            </p14:xfrm>
          </p:contentPart>
        </mc:Choice>
        <mc:Fallback xmlns="">
          <p:pic>
            <p:nvPicPr>
              <p:cNvPr id="68" name="Encre 67">
                <a:extLst>
                  <a:ext uri="{FF2B5EF4-FFF2-40B4-BE49-F238E27FC236}">
                    <a16:creationId xmlns:a16="http://schemas.microsoft.com/office/drawing/2014/main" id="{752AFA87-BBF2-2745-A344-C896604AE5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58360" y="1432500"/>
                <a:ext cx="2759760" cy="30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Encre 71">
                <a:extLst>
                  <a:ext uri="{FF2B5EF4-FFF2-40B4-BE49-F238E27FC236}">
                    <a16:creationId xmlns:a16="http://schemas.microsoft.com/office/drawing/2014/main" id="{2A3CDCC2-BEC9-0B4E-8B51-CE2046D863AA}"/>
                  </a:ext>
                </a:extLst>
              </p14:cNvPr>
              <p14:cNvContentPartPr/>
              <p14:nvPr/>
            </p14:nvContentPartPr>
            <p14:xfrm>
              <a:off x="11281824" y="4361100"/>
              <a:ext cx="731280" cy="1290399"/>
            </p14:xfrm>
          </p:contentPart>
        </mc:Choice>
        <mc:Fallback xmlns="">
          <p:pic>
            <p:nvPicPr>
              <p:cNvPr id="72" name="Encre 71">
                <a:extLst>
                  <a:ext uri="{FF2B5EF4-FFF2-40B4-BE49-F238E27FC236}">
                    <a16:creationId xmlns:a16="http://schemas.microsoft.com/office/drawing/2014/main" id="{2A3CDCC2-BEC9-0B4E-8B51-CE2046D863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27815" y="4253087"/>
                <a:ext cx="838938" cy="1506066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itre 1">
            <a:extLst>
              <a:ext uri="{FF2B5EF4-FFF2-40B4-BE49-F238E27FC236}">
                <a16:creationId xmlns:a16="http://schemas.microsoft.com/office/drawing/2014/main" id="{8AF05493-9F30-DE42-99C7-06BDCB53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932" y="-48617"/>
            <a:ext cx="6002110" cy="957270"/>
          </a:xfrm>
        </p:spPr>
        <p:txBody>
          <a:bodyPr>
            <a:normAutofit/>
          </a:bodyPr>
          <a:lstStyle/>
          <a:p>
            <a:r>
              <a:rPr lang="en-US" sz="4000" dirty="0"/>
              <a:t>Design (“V1”)</a:t>
            </a:r>
          </a:p>
        </p:txBody>
      </p:sp>
      <p:grpSp>
        <p:nvGrpSpPr>
          <p:cNvPr id="65" name="Groupe 13">
            <a:extLst>
              <a:ext uri="{FF2B5EF4-FFF2-40B4-BE49-F238E27FC236}">
                <a16:creationId xmlns:a16="http://schemas.microsoft.com/office/drawing/2014/main" id="{EFB7BBAB-94C2-4AEE-B496-5E6147239397}"/>
              </a:ext>
            </a:extLst>
          </p:cNvPr>
          <p:cNvGrpSpPr/>
          <p:nvPr/>
        </p:nvGrpSpPr>
        <p:grpSpPr>
          <a:xfrm rot="10800000">
            <a:off x="354787" y="5022514"/>
            <a:ext cx="314783" cy="1574337"/>
            <a:chOff x="3606799" y="3944293"/>
            <a:chExt cx="238584" cy="2278244"/>
          </a:xfrm>
        </p:grpSpPr>
        <p:grpSp>
          <p:nvGrpSpPr>
            <p:cNvPr id="67" name="Groupe 4">
              <a:extLst>
                <a:ext uri="{FF2B5EF4-FFF2-40B4-BE49-F238E27FC236}">
                  <a16:creationId xmlns:a16="http://schemas.microsoft.com/office/drawing/2014/main" id="{58EA2EED-C516-4D7A-9A6D-CC861E04CE11}"/>
                </a:ext>
              </a:extLst>
            </p:cNvPr>
            <p:cNvGrpSpPr/>
            <p:nvPr/>
          </p:nvGrpSpPr>
          <p:grpSpPr>
            <a:xfrm rot="5400000">
              <a:off x="2766969" y="4784123"/>
              <a:ext cx="1918244" cy="238584"/>
              <a:chOff x="3206150" y="4626787"/>
              <a:chExt cx="3467820" cy="552857"/>
            </a:xfrm>
          </p:grpSpPr>
          <p:sp>
            <p:nvSpPr>
              <p:cNvPr id="70" name="Arc 69">
                <a:extLst>
                  <a:ext uri="{FF2B5EF4-FFF2-40B4-BE49-F238E27FC236}">
                    <a16:creationId xmlns:a16="http://schemas.microsoft.com/office/drawing/2014/main" id="{E5C38DC6-CA93-4CC0-905F-8833034E88A1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75290120-4667-4C02-ACF3-B3349ABD36E8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5A202D32-A839-4E75-9948-8D804A1F9CAF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B53BE996-A8C5-4A20-BBAE-87C65022BE22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606625AC-269D-4167-B27E-E5E9BBBECE46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Arc 76">
                <a:extLst>
                  <a:ext uri="{FF2B5EF4-FFF2-40B4-BE49-F238E27FC236}">
                    <a16:creationId xmlns:a16="http://schemas.microsoft.com/office/drawing/2014/main" id="{65BE57FC-AE0B-4157-A0F2-85797A2878A4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Connecteur droit avec flèche 11">
              <a:extLst>
                <a:ext uri="{FF2B5EF4-FFF2-40B4-BE49-F238E27FC236}">
                  <a16:creationId xmlns:a16="http://schemas.microsoft.com/office/drawing/2014/main" id="{7FF41A4A-4764-48A2-9A8F-29FCCF00AF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9173" y="5862537"/>
              <a:ext cx="0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23">
                <a:extLst>
                  <a:ext uri="{FF2B5EF4-FFF2-40B4-BE49-F238E27FC236}">
                    <a16:creationId xmlns:a16="http://schemas.microsoft.com/office/drawing/2014/main" id="{AAF9EC49-A033-457D-8D59-11E2CFA2D835}"/>
                  </a:ext>
                </a:extLst>
              </p:cNvPr>
              <p:cNvSpPr txBox="1"/>
              <p:nvPr/>
            </p:nvSpPr>
            <p:spPr>
              <a:xfrm>
                <a:off x="677014" y="5896128"/>
                <a:ext cx="47641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C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CH" sz="2400" b="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78" name="ZoneTexte 23">
                <a:extLst>
                  <a:ext uri="{FF2B5EF4-FFF2-40B4-BE49-F238E27FC236}">
                    <a16:creationId xmlns:a16="http://schemas.microsoft.com/office/drawing/2014/main" id="{AAF9EC49-A033-457D-8D59-11E2CFA2D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4" y="5896128"/>
                <a:ext cx="476412" cy="738664"/>
              </a:xfrm>
              <a:prstGeom prst="rect">
                <a:avLst/>
              </a:prstGeom>
              <a:blipFill>
                <a:blip r:embed="rId14"/>
                <a:stretch>
                  <a:fillRect l="-5128" r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e 13">
            <a:extLst>
              <a:ext uri="{FF2B5EF4-FFF2-40B4-BE49-F238E27FC236}">
                <a16:creationId xmlns:a16="http://schemas.microsoft.com/office/drawing/2014/main" id="{FCAC57F3-9D33-4482-B87B-BA5A54E4E9FE}"/>
              </a:ext>
            </a:extLst>
          </p:cNvPr>
          <p:cNvGrpSpPr/>
          <p:nvPr/>
        </p:nvGrpSpPr>
        <p:grpSpPr>
          <a:xfrm rot="10800000">
            <a:off x="328745" y="122841"/>
            <a:ext cx="314783" cy="1574337"/>
            <a:chOff x="3606799" y="3944293"/>
            <a:chExt cx="238584" cy="2278244"/>
          </a:xfrm>
        </p:grpSpPr>
        <p:grpSp>
          <p:nvGrpSpPr>
            <p:cNvPr id="80" name="Groupe 4">
              <a:extLst>
                <a:ext uri="{FF2B5EF4-FFF2-40B4-BE49-F238E27FC236}">
                  <a16:creationId xmlns:a16="http://schemas.microsoft.com/office/drawing/2014/main" id="{5E6CD395-4F48-4E2A-9644-64B6033AA70D}"/>
                </a:ext>
              </a:extLst>
            </p:cNvPr>
            <p:cNvGrpSpPr/>
            <p:nvPr/>
          </p:nvGrpSpPr>
          <p:grpSpPr>
            <a:xfrm rot="5400000">
              <a:off x="2766969" y="4784123"/>
              <a:ext cx="1918244" cy="238584"/>
              <a:chOff x="3206150" y="4626787"/>
              <a:chExt cx="3467820" cy="552857"/>
            </a:xfrm>
          </p:grpSpPr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5A2709BC-D21C-42DD-8805-55D7D6A4DBF8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id="{7D55518F-30DA-4969-9205-69B8FA16C5E4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Arc 83">
                <a:extLst>
                  <a:ext uri="{FF2B5EF4-FFF2-40B4-BE49-F238E27FC236}">
                    <a16:creationId xmlns:a16="http://schemas.microsoft.com/office/drawing/2014/main" id="{0091A698-4E63-4AB5-8201-076FFE9F59CC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Arc 84">
                <a:extLst>
                  <a:ext uri="{FF2B5EF4-FFF2-40B4-BE49-F238E27FC236}">
                    <a16:creationId xmlns:a16="http://schemas.microsoft.com/office/drawing/2014/main" id="{7BD959F3-E791-441C-86D6-C0F56F3B0458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id="{6CB853A5-671F-44D6-A937-9A7D6F29ABBD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Arc 86">
                <a:extLst>
                  <a:ext uri="{FF2B5EF4-FFF2-40B4-BE49-F238E27FC236}">
                    <a16:creationId xmlns:a16="http://schemas.microsoft.com/office/drawing/2014/main" id="{DFDBE6A5-59AD-4773-BD66-B2FB72B7D75D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1" name="Connecteur droit avec flèche 11">
              <a:extLst>
                <a:ext uri="{FF2B5EF4-FFF2-40B4-BE49-F238E27FC236}">
                  <a16:creationId xmlns:a16="http://schemas.microsoft.com/office/drawing/2014/main" id="{587D9B32-CEF0-4451-9D51-9438A80359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9173" y="5862537"/>
              <a:ext cx="0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ZoneTexte 23">
                <a:extLst>
                  <a:ext uri="{FF2B5EF4-FFF2-40B4-BE49-F238E27FC236}">
                    <a16:creationId xmlns:a16="http://schemas.microsoft.com/office/drawing/2014/main" id="{5F47539E-8128-4421-8C43-5FD7F579CC8A}"/>
                  </a:ext>
                </a:extLst>
              </p:cNvPr>
              <p:cNvSpPr txBox="1"/>
              <p:nvPr/>
            </p:nvSpPr>
            <p:spPr>
              <a:xfrm>
                <a:off x="650972" y="996455"/>
                <a:ext cx="68884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fr-CH" sz="2400" b="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8" name="ZoneTexte 23">
                <a:extLst>
                  <a:ext uri="{FF2B5EF4-FFF2-40B4-BE49-F238E27FC236}">
                    <a16:creationId xmlns:a16="http://schemas.microsoft.com/office/drawing/2014/main" id="{5F47539E-8128-4421-8C43-5FD7F579C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72" y="996455"/>
                <a:ext cx="688843" cy="738664"/>
              </a:xfrm>
              <a:prstGeom prst="rect">
                <a:avLst/>
              </a:prstGeom>
              <a:blipFill>
                <a:blip r:embed="rId15"/>
                <a:stretch>
                  <a:fillRect l="-6195" r="-26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ZoneTexte 61">
                <a:extLst>
                  <a:ext uri="{FF2B5EF4-FFF2-40B4-BE49-F238E27FC236}">
                    <a16:creationId xmlns:a16="http://schemas.microsoft.com/office/drawing/2014/main" id="{731BE0E0-C7F2-4256-93B2-BCB889EE64B6}"/>
                  </a:ext>
                </a:extLst>
              </p:cNvPr>
              <p:cNvSpPr txBox="1"/>
              <p:nvPr/>
            </p:nvSpPr>
            <p:spPr>
              <a:xfrm>
                <a:off x="5161619" y="3065548"/>
                <a:ext cx="81695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fr-CH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89" name="ZoneTexte 61">
                <a:extLst>
                  <a:ext uri="{FF2B5EF4-FFF2-40B4-BE49-F238E27FC236}">
                    <a16:creationId xmlns:a16="http://schemas.microsoft.com/office/drawing/2014/main" id="{731BE0E0-C7F2-4256-93B2-BCB889EE6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619" y="3065548"/>
                <a:ext cx="816955" cy="86177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19CBA6-D4F6-42DA-AEC8-F2A17792A182}"/>
                  </a:ext>
                </a:extLst>
              </p:cNvPr>
              <p:cNvSpPr txBox="1"/>
              <p:nvPr/>
            </p:nvSpPr>
            <p:spPr>
              <a:xfrm>
                <a:off x="3197038" y="325876"/>
                <a:ext cx="206838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Design control over: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519CBA6-D4F6-42DA-AEC8-F2A17792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038" y="325876"/>
                <a:ext cx="2068387" cy="1477328"/>
              </a:xfrm>
              <a:prstGeom prst="rect">
                <a:avLst/>
              </a:prstGeom>
              <a:blipFill>
                <a:blip r:embed="rId17"/>
                <a:stretch>
                  <a:fillRect l="-2353" t="-2058" r="-1765" b="-3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itre 1">
            <a:extLst>
              <a:ext uri="{FF2B5EF4-FFF2-40B4-BE49-F238E27FC236}">
                <a16:creationId xmlns:a16="http://schemas.microsoft.com/office/drawing/2014/main" id="{E80E7051-91D6-FA41-9253-1F8D4AF048B3}"/>
              </a:ext>
            </a:extLst>
          </p:cNvPr>
          <p:cNvSpPr txBox="1">
            <a:spLocks/>
          </p:cNvSpPr>
          <p:nvPr/>
        </p:nvSpPr>
        <p:spPr>
          <a:xfrm>
            <a:off x="931140" y="-42978"/>
            <a:ext cx="6002110" cy="957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95450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66656B3-88C9-D247-BA14-80143BB54E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98665" y="442913"/>
                <a:ext cx="6002110" cy="957270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4000" dirty="0"/>
                  <a:t>Capacitance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H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4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166656B3-88C9-D247-BA14-80143BB54E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98665" y="442913"/>
                <a:ext cx="6002110" cy="957270"/>
              </a:xfrm>
              <a:blipFill>
                <a:blip r:embed="rId2"/>
                <a:stretch>
                  <a:fillRect l="-3171" t="-1316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3731FE-832D-0E37-EBCF-E51080752D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678" y="1681592"/>
                <a:ext cx="6182624" cy="5014904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Tune capacitance of qubit mostly with its size.</a:t>
                </a:r>
              </a:p>
              <a:p>
                <a:pPr lvl="1"/>
                <a:r>
                  <a:rPr lang="en-US" sz="2000" b="1" dirty="0" err="1"/>
                  <a:t>Transmon</a:t>
                </a:r>
                <a:r>
                  <a:rPr lang="en-US" sz="2000" dirty="0"/>
                  <a:t> regime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H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H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sub>
                    </m:sSub>
                  </m:oMath>
                </a14:m>
                <a:r>
                  <a:rPr lang="en-US" sz="2000" dirty="0"/>
                  <a:t> around 80 </a:t>
                </a:r>
                <a:r>
                  <a:rPr lang="en-US" sz="2000" dirty="0" err="1"/>
                  <a:t>fF</a:t>
                </a:r>
                <a:r>
                  <a:rPr lang="en-US" sz="2000" dirty="0"/>
                  <a:t>, but preserves some non-linearity </a:t>
                </a:r>
              </a:p>
              <a:p>
                <a:r>
                  <a:rPr lang="en-US" sz="2400" dirty="0"/>
                  <a:t>How to increase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H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 ? </a:t>
                </a:r>
                <a:r>
                  <a:rPr lang="en-US" sz="2000" dirty="0"/>
                  <a:t>=&gt; increasing participation ratio, the qubit couples more to the resonator than to the ground</a:t>
                </a:r>
              </a:p>
              <a:p>
                <a:pPr lvl="1"/>
                <a:r>
                  <a:rPr lang="en-US" sz="2000" dirty="0"/>
                  <a:t>Increasing claw length</a:t>
                </a:r>
              </a:p>
              <a:p>
                <a:pPr lvl="1"/>
                <a:r>
                  <a:rPr lang="en-US" sz="2000" dirty="0"/>
                  <a:t>Decreasing the gap between the qubit and the claw </a:t>
                </a:r>
              </a:p>
              <a:p>
                <a:pPr lvl="1"/>
                <a:r>
                  <a:rPr lang="en-US" sz="2000" dirty="0"/>
                  <a:t>Increasing the width of the claw</a:t>
                </a:r>
              </a:p>
              <a:p>
                <a:pPr lvl="1"/>
                <a:r>
                  <a:rPr lang="en-US" sz="2000" dirty="0"/>
                  <a:t>Increasing the gap between ground and claw</a:t>
                </a:r>
              </a:p>
              <a:p>
                <a:pPr lvl="1"/>
                <a:r>
                  <a:rPr lang="en-US" sz="2000" dirty="0"/>
                  <a:t>=&gt; all these things can be tuned !!!</a:t>
                </a:r>
              </a:p>
              <a:p>
                <a:endParaRPr lang="en-US" sz="2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F53731FE-832D-0E37-EBCF-E51080752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678" y="1681592"/>
                <a:ext cx="6182624" cy="5014904"/>
              </a:xfrm>
              <a:blipFill>
                <a:blip r:embed="rId3"/>
                <a:stretch>
                  <a:fillRect l="-1434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 descr="Une image contenant texte, capture d’écran, diagramme, Plan&#10;&#10;Description générée automatiquement">
            <a:extLst>
              <a:ext uri="{FF2B5EF4-FFF2-40B4-BE49-F238E27FC236}">
                <a16:creationId xmlns:a16="http://schemas.microsoft.com/office/drawing/2014/main" id="{E696A423-31E5-A74B-A91E-97F149E0A0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"/>
          <a:stretch/>
        </p:blipFill>
        <p:spPr>
          <a:xfrm>
            <a:off x="6594302" y="268938"/>
            <a:ext cx="5597698" cy="632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8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32327B-E079-A64D-A0BF-A615C0FB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54" y="98932"/>
            <a:ext cx="6643688" cy="1708242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Current design for USC regime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363C274-D729-7103-3D83-AB1247502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1803" y="1906106"/>
                <a:ext cx="5334197" cy="3769835"/>
              </a:xfrm>
              <a:ln>
                <a:noFill/>
              </a:ln>
            </p:spPr>
            <p:txBody>
              <a:bodyPr anchor="ctr">
                <a:normAutofit/>
              </a:bodyPr>
              <a:lstStyle/>
              <a:p>
                <a:r>
                  <a:rPr lang="en-US" sz="2000" dirty="0"/>
                  <a:t>Capacitance matrix :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FR" sz="180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sz="18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>
                                <a:effectLst/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800">
                                <a:effectLst/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</m:den>
                    </m:f>
                    <m:r>
                      <a:rPr lang="fr-CH" sz="1800" b="0" i="1" smtClean="0">
                        <a:effectLst/>
                        <a:latin typeface="Cambria Math" panose="02040503050406030204" pitchFamily="18" charset="0"/>
                      </a:rPr>
                      <m:t>=0.836</m:t>
                    </m:r>
                  </m:oMath>
                </a14:m>
                <a:r>
                  <a:rPr lang="fr-CH" sz="1800" dirty="0">
                    <a:effectLst/>
                    <a:latin typeface="Calibri" panose="020F0502020204030204" pitchFamily="34" charset="0"/>
                  </a:rPr>
                  <a:t> 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x-none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x-none" sz="1800">
                            <a:effectLst/>
                            <a:latin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fr-CH" sz="1800" b="0" i="1" smtClean="0">
                        <a:effectLst/>
                        <a:latin typeface="Cambria Math" panose="02040503050406030204" pitchFamily="18" charset="0"/>
                      </a:rPr>
                      <m:t>=0.249</m:t>
                    </m:r>
                  </m:oMath>
                </a14:m>
                <a:endParaRPr lang="fr-CH" sz="1800" dirty="0">
                  <a:effectLst/>
                  <a:latin typeface="Cambria Math" panose="02040503050406030204" pitchFamily="18" charset="0"/>
                </a:endParaRPr>
              </a:p>
              <a:p>
                <a:endParaRPr lang="x-none" sz="1800">
                  <a:effectLst/>
                  <a:latin typeface="Cambria Math" panose="02040503050406030204" pitchFamily="18" charset="0"/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363C274-D729-7103-3D83-AB1247502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1803" y="1906106"/>
                <a:ext cx="5334197" cy="3769835"/>
              </a:xfrm>
              <a:blipFill>
                <a:blip r:embed="rId2"/>
                <a:stretch>
                  <a:fillRect l="-950" t="-13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 descr="Une image contenant texte, Police, capture d’écran, blanc&#10;&#10;Description générée automatiquement">
            <a:extLst>
              <a:ext uri="{FF2B5EF4-FFF2-40B4-BE49-F238E27FC236}">
                <a16:creationId xmlns:a16="http://schemas.microsoft.com/office/drawing/2014/main" id="{E5A9991E-3991-8544-834B-35CABA3FB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00" y="2571175"/>
            <a:ext cx="5892800" cy="1358900"/>
          </a:xfrm>
          <a:prstGeom prst="rect">
            <a:avLst/>
          </a:prstGeom>
        </p:spPr>
      </p:pic>
      <p:pic>
        <p:nvPicPr>
          <p:cNvPr id="11" name="Image 10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A354CBB4-9237-A941-A0FC-C38F2F6A2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943" y="298450"/>
            <a:ext cx="4838700" cy="62611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E7149C1-E9F2-CB4E-BCCC-96B80E270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446" y="5124956"/>
            <a:ext cx="3898357" cy="11105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FF0F00-6A92-6045-A1B2-59CAF4ED75A1}"/>
              </a:ext>
            </a:extLst>
          </p:cNvPr>
          <p:cNvSpPr txBox="1"/>
          <p:nvPr/>
        </p:nvSpPr>
        <p:spPr>
          <a:xfrm>
            <a:off x="4705875" y="5415481"/>
            <a:ext cx="17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Blais</a:t>
            </a:r>
            <a:r>
              <a:rPr lang="en-US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129965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4D2A0-6427-DD4F-BB02-E59C56817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534" y="-209286"/>
            <a:ext cx="10515600" cy="1325563"/>
          </a:xfrm>
        </p:spPr>
        <p:txBody>
          <a:bodyPr/>
          <a:lstStyle/>
          <a:p>
            <a:r>
              <a:rPr lang="en-US" dirty="0"/>
              <a:t>Measurement</a:t>
            </a:r>
          </a:p>
        </p:txBody>
      </p:sp>
      <p:grpSp>
        <p:nvGrpSpPr>
          <p:cNvPr id="27" name="Groupe 62">
            <a:extLst>
              <a:ext uri="{FF2B5EF4-FFF2-40B4-BE49-F238E27FC236}">
                <a16:creationId xmlns:a16="http://schemas.microsoft.com/office/drawing/2014/main" id="{6DDB8808-1A86-4469-B4E6-5D492AB280ED}"/>
              </a:ext>
            </a:extLst>
          </p:cNvPr>
          <p:cNvGrpSpPr/>
          <p:nvPr/>
        </p:nvGrpSpPr>
        <p:grpSpPr>
          <a:xfrm>
            <a:off x="178896" y="1565657"/>
            <a:ext cx="6124969" cy="5285285"/>
            <a:chOff x="691031" y="1471448"/>
            <a:chExt cx="6124969" cy="528528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4E0A89-9C3B-47B6-B503-624D78261AD2}"/>
                </a:ext>
              </a:extLst>
            </p:cNvPr>
            <p:cNvSpPr/>
            <p:nvPr/>
          </p:nvSpPr>
          <p:spPr>
            <a:xfrm>
              <a:off x="914400" y="1471448"/>
              <a:ext cx="273269" cy="351045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33">
              <a:extLst>
                <a:ext uri="{FF2B5EF4-FFF2-40B4-BE49-F238E27FC236}">
                  <a16:creationId xmlns:a16="http://schemas.microsoft.com/office/drawing/2014/main" id="{63ACE95F-EBDE-4A08-B2DA-D08947A50C23}"/>
                </a:ext>
              </a:extLst>
            </p:cNvPr>
            <p:cNvSpPr/>
            <p:nvPr/>
          </p:nvSpPr>
          <p:spPr>
            <a:xfrm rot="10800000">
              <a:off x="691031" y="1471448"/>
              <a:ext cx="720000" cy="720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riangle 34">
              <a:extLst>
                <a:ext uri="{FF2B5EF4-FFF2-40B4-BE49-F238E27FC236}">
                  <a16:creationId xmlns:a16="http://schemas.microsoft.com/office/drawing/2014/main" id="{8D3CBD27-C13A-4FA9-8DC0-0945F63E8AB6}"/>
                </a:ext>
              </a:extLst>
            </p:cNvPr>
            <p:cNvSpPr/>
            <p:nvPr/>
          </p:nvSpPr>
          <p:spPr>
            <a:xfrm>
              <a:off x="691031" y="4306553"/>
              <a:ext cx="720000" cy="720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Ellipse 35">
              <a:extLst>
                <a:ext uri="{FF2B5EF4-FFF2-40B4-BE49-F238E27FC236}">
                  <a16:creationId xmlns:a16="http://schemas.microsoft.com/office/drawing/2014/main" id="{62C6DE06-9931-43DD-825A-777F71B57265}"/>
                </a:ext>
              </a:extLst>
            </p:cNvPr>
            <p:cNvSpPr/>
            <p:nvPr/>
          </p:nvSpPr>
          <p:spPr>
            <a:xfrm>
              <a:off x="3021495" y="2506675"/>
              <a:ext cx="1440000" cy="1440000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36">
              <a:extLst>
                <a:ext uri="{FF2B5EF4-FFF2-40B4-BE49-F238E27FC236}">
                  <a16:creationId xmlns:a16="http://schemas.microsoft.com/office/drawing/2014/main" id="{EBF7D30F-97AB-4885-9FC0-E79C67924AE6}"/>
                </a:ext>
              </a:extLst>
            </p:cNvPr>
            <p:cNvSpPr/>
            <p:nvPr/>
          </p:nvSpPr>
          <p:spPr>
            <a:xfrm>
              <a:off x="5376000" y="2506675"/>
              <a:ext cx="1440000" cy="1440000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59827011-FB9D-4072-A620-D2648E22B1A3}"/>
                </a:ext>
              </a:extLst>
            </p:cNvPr>
            <p:cNvSpPr/>
            <p:nvPr/>
          </p:nvSpPr>
          <p:spPr>
            <a:xfrm rot="19263733">
              <a:off x="1122738" y="2356525"/>
              <a:ext cx="1968503" cy="1900796"/>
            </a:xfrm>
            <a:prstGeom prst="arc">
              <a:avLst>
                <a:gd name="adj1" fmla="val 15616372"/>
                <a:gd name="adj2" fmla="val 0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83A7D69C-7FA3-4DCA-A37F-6726422AFCC9}"/>
                </a:ext>
              </a:extLst>
            </p:cNvPr>
            <p:cNvSpPr/>
            <p:nvPr/>
          </p:nvSpPr>
          <p:spPr>
            <a:xfrm rot="19263733">
              <a:off x="3901578" y="2276277"/>
              <a:ext cx="1968503" cy="1900796"/>
            </a:xfrm>
            <a:prstGeom prst="arc">
              <a:avLst>
                <a:gd name="adj1" fmla="val 15616372"/>
                <a:gd name="adj2" fmla="val 0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e 39">
              <a:extLst>
                <a:ext uri="{FF2B5EF4-FFF2-40B4-BE49-F238E27FC236}">
                  <a16:creationId xmlns:a16="http://schemas.microsoft.com/office/drawing/2014/main" id="{48650D70-E114-4F88-B28C-F9C4B16E915D}"/>
                </a:ext>
              </a:extLst>
            </p:cNvPr>
            <p:cNvGrpSpPr/>
            <p:nvPr/>
          </p:nvGrpSpPr>
          <p:grpSpPr>
            <a:xfrm rot="5400000">
              <a:off x="2766969" y="4784123"/>
              <a:ext cx="1918244" cy="238584"/>
              <a:chOff x="3206150" y="4626787"/>
              <a:chExt cx="3467820" cy="552857"/>
            </a:xfrm>
          </p:grpSpPr>
          <p:sp>
            <p:nvSpPr>
              <p:cNvPr id="52" name="Arc 51">
                <a:extLst>
                  <a:ext uri="{FF2B5EF4-FFF2-40B4-BE49-F238E27FC236}">
                    <a16:creationId xmlns:a16="http://schemas.microsoft.com/office/drawing/2014/main" id="{D16F9E77-847D-4704-9E56-32224D097A8A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>
                <a:extLst>
                  <a:ext uri="{FF2B5EF4-FFF2-40B4-BE49-F238E27FC236}">
                    <a16:creationId xmlns:a16="http://schemas.microsoft.com/office/drawing/2014/main" id="{18072720-4345-43A5-9C8C-1DDB08FC5987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Arc 53">
                <a:extLst>
                  <a:ext uri="{FF2B5EF4-FFF2-40B4-BE49-F238E27FC236}">
                    <a16:creationId xmlns:a16="http://schemas.microsoft.com/office/drawing/2014/main" id="{B6CAE970-DCCD-4C64-8BD6-F4EF78E7E3A0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D8F27275-7978-4F11-AD68-EA08491D3BD9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D5D9FE4D-B2C2-4609-9237-30FE9D2BC1BF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6422E12D-2E0F-4B3E-8874-CF017B551245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e 46">
              <a:extLst>
                <a:ext uri="{FF2B5EF4-FFF2-40B4-BE49-F238E27FC236}">
                  <a16:creationId xmlns:a16="http://schemas.microsoft.com/office/drawing/2014/main" id="{740EBA7F-D545-4CE9-9888-51F275AD9587}"/>
                </a:ext>
              </a:extLst>
            </p:cNvPr>
            <p:cNvGrpSpPr/>
            <p:nvPr/>
          </p:nvGrpSpPr>
          <p:grpSpPr>
            <a:xfrm rot="5400000">
              <a:off x="5117469" y="4784123"/>
              <a:ext cx="1918244" cy="238584"/>
              <a:chOff x="3206150" y="4626787"/>
              <a:chExt cx="3467820" cy="552857"/>
            </a:xfrm>
          </p:grpSpPr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5EC72743-097B-4CE6-8940-A4D1D241D38E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>
                <a:extLst>
                  <a:ext uri="{FF2B5EF4-FFF2-40B4-BE49-F238E27FC236}">
                    <a16:creationId xmlns:a16="http://schemas.microsoft.com/office/drawing/2014/main" id="{D3FBC79D-63B7-4D24-AF9A-DA1E6F82E4B0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>
                <a:extLst>
                  <a:ext uri="{FF2B5EF4-FFF2-40B4-BE49-F238E27FC236}">
                    <a16:creationId xmlns:a16="http://schemas.microsoft.com/office/drawing/2014/main" id="{664821DA-CD03-4AB9-A69F-A4AD6849B83E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Arc 48">
                <a:extLst>
                  <a:ext uri="{FF2B5EF4-FFF2-40B4-BE49-F238E27FC236}">
                    <a16:creationId xmlns:a16="http://schemas.microsoft.com/office/drawing/2014/main" id="{6CEA5922-3D13-453F-BD50-8A10741D681A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011F4DAB-C62F-4DF7-8BDB-385252844E79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ACA3D0D4-E0BB-4D11-BB4B-8CA744CD78E1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7" name="Connecteur droit avec flèche 53">
              <a:extLst>
                <a:ext uri="{FF2B5EF4-FFF2-40B4-BE49-F238E27FC236}">
                  <a16:creationId xmlns:a16="http://schemas.microsoft.com/office/drawing/2014/main" id="{27917FEA-91C2-484D-B586-1A746307D1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9173" y="5862537"/>
              <a:ext cx="0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avec flèche 54">
              <a:extLst>
                <a:ext uri="{FF2B5EF4-FFF2-40B4-BE49-F238E27FC236}">
                  <a16:creationId xmlns:a16="http://schemas.microsoft.com/office/drawing/2014/main" id="{98FA77A5-886B-4D85-84D0-BB29E93769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9673" y="5852166"/>
              <a:ext cx="0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ZoneTexte 55">
                  <a:extLst>
                    <a:ext uri="{FF2B5EF4-FFF2-40B4-BE49-F238E27FC236}">
                      <a16:creationId xmlns:a16="http://schemas.microsoft.com/office/drawing/2014/main" id="{D35A0AF4-912C-42B6-AD8B-E8F6C61BD100}"/>
                    </a:ext>
                  </a:extLst>
                </p:cNvPr>
                <p:cNvSpPr txBox="1"/>
                <p:nvPr/>
              </p:nvSpPr>
              <p:spPr>
                <a:xfrm>
                  <a:off x="3797451" y="5854866"/>
                  <a:ext cx="402226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F6A700FE-3F9A-C447-BBA9-5DA025023F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451" y="5854866"/>
                  <a:ext cx="402226" cy="861774"/>
                </a:xfrm>
                <a:prstGeom prst="rect">
                  <a:avLst/>
                </a:prstGeom>
                <a:blipFill>
                  <a:blip r:embed="rId2"/>
                  <a:stretch>
                    <a:fillRect l="-9091" r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ZoneTexte 56">
                  <a:extLst>
                    <a:ext uri="{FF2B5EF4-FFF2-40B4-BE49-F238E27FC236}">
                      <a16:creationId xmlns:a16="http://schemas.microsoft.com/office/drawing/2014/main" id="{0FA5FA25-D7F4-4F72-800F-E64773807A76}"/>
                    </a:ext>
                  </a:extLst>
                </p:cNvPr>
                <p:cNvSpPr txBox="1"/>
                <p:nvPr/>
              </p:nvSpPr>
              <p:spPr>
                <a:xfrm>
                  <a:off x="6132328" y="5861744"/>
                  <a:ext cx="536365" cy="8949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57" name="ZoneTexte 56">
                  <a:extLst>
                    <a:ext uri="{FF2B5EF4-FFF2-40B4-BE49-F238E27FC236}">
                      <a16:creationId xmlns:a16="http://schemas.microsoft.com/office/drawing/2014/main" id="{7F50D96A-9FE6-3441-880E-23F5F29FEB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2328" y="5861744"/>
                  <a:ext cx="536365" cy="89498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ZoneTexte 57">
                  <a:extLst>
                    <a:ext uri="{FF2B5EF4-FFF2-40B4-BE49-F238E27FC236}">
                      <a16:creationId xmlns:a16="http://schemas.microsoft.com/office/drawing/2014/main" id="{5E93D6D8-E666-4D52-AF27-7B990EE72965}"/>
                    </a:ext>
                  </a:extLst>
                </p:cNvPr>
                <p:cNvSpPr txBox="1"/>
                <p:nvPr/>
              </p:nvSpPr>
              <p:spPr>
                <a:xfrm>
                  <a:off x="1819243" y="1760561"/>
                  <a:ext cx="711220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fr-CH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𝑒𝑥𝑡</m:t>
                            </m:r>
                          </m:sub>
                        </m:sSub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58" name="ZoneTexte 57">
                  <a:extLst>
                    <a:ext uri="{FF2B5EF4-FFF2-40B4-BE49-F238E27FC236}">
                      <a16:creationId xmlns:a16="http://schemas.microsoft.com/office/drawing/2014/main" id="{0C6B3135-9B4E-3444-9CE6-C21EBDB44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9243" y="1760561"/>
                  <a:ext cx="711220" cy="861774"/>
                </a:xfrm>
                <a:prstGeom prst="rect">
                  <a:avLst/>
                </a:prstGeom>
                <a:blipFill>
                  <a:blip r:embed="rId4"/>
                  <a:stretch>
                    <a:fillRect l="-5263" r="-1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ZoneTexte 58">
                  <a:extLst>
                    <a:ext uri="{FF2B5EF4-FFF2-40B4-BE49-F238E27FC236}">
                      <a16:creationId xmlns:a16="http://schemas.microsoft.com/office/drawing/2014/main" id="{9C628DE2-CC33-4209-BBB7-70344C57A00C}"/>
                    </a:ext>
                  </a:extLst>
                </p:cNvPr>
                <p:cNvSpPr txBox="1"/>
                <p:nvPr/>
              </p:nvSpPr>
              <p:spPr>
                <a:xfrm>
                  <a:off x="4832308" y="1760561"/>
                  <a:ext cx="30752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H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03103FB5-A04D-B04C-9FEC-700282FF7F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2308" y="1760561"/>
                  <a:ext cx="307520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28000" r="-24000" b="-2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necteur droit 59">
              <a:extLst>
                <a:ext uri="{FF2B5EF4-FFF2-40B4-BE49-F238E27FC236}">
                  <a16:creationId xmlns:a16="http://schemas.microsoft.com/office/drawing/2014/main" id="{7C07C42A-CD85-43F0-A3C2-D7A174F9F598}"/>
                </a:ext>
              </a:extLst>
            </p:cNvPr>
            <p:cNvCxnSpPr/>
            <p:nvPr/>
          </p:nvCxnSpPr>
          <p:spPr>
            <a:xfrm>
              <a:off x="5739694" y="3020290"/>
              <a:ext cx="7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60">
              <a:extLst>
                <a:ext uri="{FF2B5EF4-FFF2-40B4-BE49-F238E27FC236}">
                  <a16:creationId xmlns:a16="http://schemas.microsoft.com/office/drawing/2014/main" id="{C4D7EA5C-C1E8-4C96-8D9B-E1DC2F6A2C65}"/>
                </a:ext>
              </a:extLst>
            </p:cNvPr>
            <p:cNvCxnSpPr/>
            <p:nvPr/>
          </p:nvCxnSpPr>
          <p:spPr>
            <a:xfrm>
              <a:off x="5739694" y="3435927"/>
              <a:ext cx="720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ZoneTexte 61">
                  <a:extLst>
                    <a:ext uri="{FF2B5EF4-FFF2-40B4-BE49-F238E27FC236}">
                      <a16:creationId xmlns:a16="http://schemas.microsoft.com/office/drawing/2014/main" id="{788D3A9C-AC42-4E8A-8E72-87D5986582F1}"/>
                    </a:ext>
                  </a:extLst>
                </p:cNvPr>
                <p:cNvSpPr txBox="1"/>
                <p:nvPr/>
              </p:nvSpPr>
              <p:spPr>
                <a:xfrm>
                  <a:off x="3340462" y="2997932"/>
                  <a:ext cx="859146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fr-CH" sz="2800" b="0" dirty="0">
                    <a:ea typeface="Cambria Math" panose="02040503050406030204" pitchFamily="18" charset="0"/>
                  </a:endParaRPr>
                </a:p>
                <a:p>
                  <a:endParaRPr lang="en-US" sz="2800" dirty="0"/>
                </a:p>
              </p:txBody>
            </p:sp>
          </mc:Choice>
          <mc:Fallback xmlns="">
            <p:sp>
              <p:nvSpPr>
                <p:cNvPr id="45" name="ZoneTexte 61">
                  <a:extLst>
                    <a:ext uri="{FF2B5EF4-FFF2-40B4-BE49-F238E27FC236}">
                      <a16:creationId xmlns:a16="http://schemas.microsoft.com/office/drawing/2014/main" id="{788D3A9C-AC42-4E8A-8E72-87D5986582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62" y="2997932"/>
                  <a:ext cx="859146" cy="8617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8" name="Groupe 13">
            <a:extLst>
              <a:ext uri="{FF2B5EF4-FFF2-40B4-BE49-F238E27FC236}">
                <a16:creationId xmlns:a16="http://schemas.microsoft.com/office/drawing/2014/main" id="{6D71BF68-296E-4E6E-9AF0-09A271118923}"/>
              </a:ext>
            </a:extLst>
          </p:cNvPr>
          <p:cNvGrpSpPr/>
          <p:nvPr/>
        </p:nvGrpSpPr>
        <p:grpSpPr>
          <a:xfrm rot="10800000">
            <a:off x="354787" y="5022514"/>
            <a:ext cx="314783" cy="1574337"/>
            <a:chOff x="3606799" y="3944293"/>
            <a:chExt cx="238584" cy="2278244"/>
          </a:xfrm>
        </p:grpSpPr>
        <p:grpSp>
          <p:nvGrpSpPr>
            <p:cNvPr id="59" name="Groupe 4">
              <a:extLst>
                <a:ext uri="{FF2B5EF4-FFF2-40B4-BE49-F238E27FC236}">
                  <a16:creationId xmlns:a16="http://schemas.microsoft.com/office/drawing/2014/main" id="{D961460B-8645-4905-B837-40E724B64889}"/>
                </a:ext>
              </a:extLst>
            </p:cNvPr>
            <p:cNvGrpSpPr/>
            <p:nvPr/>
          </p:nvGrpSpPr>
          <p:grpSpPr>
            <a:xfrm rot="5400000">
              <a:off x="2766969" y="4784123"/>
              <a:ext cx="1918244" cy="238584"/>
              <a:chOff x="3206150" y="4626787"/>
              <a:chExt cx="3467820" cy="552857"/>
            </a:xfrm>
          </p:grpSpPr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C0339682-C60E-4A58-885A-83774F4EE6A4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Arc 61">
                <a:extLst>
                  <a:ext uri="{FF2B5EF4-FFF2-40B4-BE49-F238E27FC236}">
                    <a16:creationId xmlns:a16="http://schemas.microsoft.com/office/drawing/2014/main" id="{10955B8F-F679-48C2-8E0F-78085CFE1115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EB79AEB0-658E-4896-A25F-C5F8D13E2597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1F1B00DE-9688-49F5-AE63-C25A18E5CF72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106D7FF6-7AE2-41C7-9B7B-CF20A8D1B47D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Arc 65">
                <a:extLst>
                  <a:ext uri="{FF2B5EF4-FFF2-40B4-BE49-F238E27FC236}">
                    <a16:creationId xmlns:a16="http://schemas.microsoft.com/office/drawing/2014/main" id="{07513407-79D0-498A-A272-52634802EC3D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chemeClr val="accent1">
                    <a:lumMod val="60000"/>
                    <a:lumOff val="4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Connecteur droit avec flèche 11">
              <a:extLst>
                <a:ext uri="{FF2B5EF4-FFF2-40B4-BE49-F238E27FC236}">
                  <a16:creationId xmlns:a16="http://schemas.microsoft.com/office/drawing/2014/main" id="{469531C8-F786-4ABC-9FBC-4953E8F00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9173" y="5862537"/>
              <a:ext cx="0" cy="360000"/>
            </a:xfrm>
            <a:prstGeom prst="straightConnector1">
              <a:avLst/>
            </a:prstGeom>
            <a:ln w="2540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ZoneTexte 23">
                <a:extLst>
                  <a:ext uri="{FF2B5EF4-FFF2-40B4-BE49-F238E27FC236}">
                    <a16:creationId xmlns:a16="http://schemas.microsoft.com/office/drawing/2014/main" id="{2B6391D2-6F77-41F6-A450-6F3AB515532F}"/>
                  </a:ext>
                </a:extLst>
              </p:cNvPr>
              <p:cNvSpPr txBox="1"/>
              <p:nvPr/>
            </p:nvSpPr>
            <p:spPr>
              <a:xfrm>
                <a:off x="677014" y="5896128"/>
                <a:ext cx="50283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fr-CH" sz="2400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fr-CH" sz="2400" b="0" dirty="0">
                  <a:solidFill>
                    <a:schemeClr val="accent1">
                      <a:lumMod val="60000"/>
                      <a:lumOff val="40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7" name="ZoneTexte 23">
                <a:extLst>
                  <a:ext uri="{FF2B5EF4-FFF2-40B4-BE49-F238E27FC236}">
                    <a16:creationId xmlns:a16="http://schemas.microsoft.com/office/drawing/2014/main" id="{2B6391D2-6F77-41F6-A450-6F3AB5155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014" y="5896128"/>
                <a:ext cx="502830" cy="738664"/>
              </a:xfrm>
              <a:prstGeom prst="rect">
                <a:avLst/>
              </a:prstGeom>
              <a:blipFill>
                <a:blip r:embed="rId7"/>
                <a:stretch>
                  <a:fillRect l="-2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e 13">
            <a:extLst>
              <a:ext uri="{FF2B5EF4-FFF2-40B4-BE49-F238E27FC236}">
                <a16:creationId xmlns:a16="http://schemas.microsoft.com/office/drawing/2014/main" id="{3A401619-C1EF-402C-AE27-99231F90675A}"/>
              </a:ext>
            </a:extLst>
          </p:cNvPr>
          <p:cNvGrpSpPr/>
          <p:nvPr/>
        </p:nvGrpSpPr>
        <p:grpSpPr>
          <a:xfrm rot="10800000">
            <a:off x="328745" y="122841"/>
            <a:ext cx="314783" cy="1574337"/>
            <a:chOff x="3606799" y="3944293"/>
            <a:chExt cx="238584" cy="2278244"/>
          </a:xfrm>
        </p:grpSpPr>
        <p:grpSp>
          <p:nvGrpSpPr>
            <p:cNvPr id="69" name="Groupe 4">
              <a:extLst>
                <a:ext uri="{FF2B5EF4-FFF2-40B4-BE49-F238E27FC236}">
                  <a16:creationId xmlns:a16="http://schemas.microsoft.com/office/drawing/2014/main" id="{86E0836C-5B9A-4E72-8AB4-F6443B67185D}"/>
                </a:ext>
              </a:extLst>
            </p:cNvPr>
            <p:cNvGrpSpPr/>
            <p:nvPr/>
          </p:nvGrpSpPr>
          <p:grpSpPr>
            <a:xfrm rot="5400000">
              <a:off x="2766969" y="4784123"/>
              <a:ext cx="1918244" cy="238584"/>
              <a:chOff x="3206150" y="4626787"/>
              <a:chExt cx="3467820" cy="552857"/>
            </a:xfrm>
          </p:grpSpPr>
          <p:sp>
            <p:nvSpPr>
              <p:cNvPr id="71" name="Arc 70">
                <a:extLst>
                  <a:ext uri="{FF2B5EF4-FFF2-40B4-BE49-F238E27FC236}">
                    <a16:creationId xmlns:a16="http://schemas.microsoft.com/office/drawing/2014/main" id="{A1D9307C-59D5-44E6-A3D6-CC7039501E59}"/>
                  </a:ext>
                </a:extLst>
              </p:cNvPr>
              <p:cNvSpPr/>
              <p:nvPr/>
            </p:nvSpPr>
            <p:spPr>
              <a:xfrm>
                <a:off x="3206150" y="464639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2" name="Arc 71">
                <a:extLst>
                  <a:ext uri="{FF2B5EF4-FFF2-40B4-BE49-F238E27FC236}">
                    <a16:creationId xmlns:a16="http://schemas.microsoft.com/office/drawing/2014/main" id="{20948B4F-FCC9-4405-A961-46FD646B7DA0}"/>
                  </a:ext>
                </a:extLst>
              </p:cNvPr>
              <p:cNvSpPr/>
              <p:nvPr/>
            </p:nvSpPr>
            <p:spPr>
              <a:xfrm rot="10800000">
                <a:off x="3784120" y="462678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3" name="Arc 72">
                <a:extLst>
                  <a:ext uri="{FF2B5EF4-FFF2-40B4-BE49-F238E27FC236}">
                    <a16:creationId xmlns:a16="http://schemas.microsoft.com/office/drawing/2014/main" id="{F8CBC4ED-92E7-4FB5-AB47-492ADC8792F9}"/>
                  </a:ext>
                </a:extLst>
              </p:cNvPr>
              <p:cNvSpPr/>
              <p:nvPr/>
            </p:nvSpPr>
            <p:spPr>
              <a:xfrm>
                <a:off x="436209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4" name="Arc 73">
                <a:extLst>
                  <a:ext uri="{FF2B5EF4-FFF2-40B4-BE49-F238E27FC236}">
                    <a16:creationId xmlns:a16="http://schemas.microsoft.com/office/drawing/2014/main" id="{E8F0DF37-24A5-496A-A1C5-8EF044AA8602}"/>
                  </a:ext>
                </a:extLst>
              </p:cNvPr>
              <p:cNvSpPr/>
              <p:nvPr/>
            </p:nvSpPr>
            <p:spPr>
              <a:xfrm rot="10800000">
                <a:off x="4940060" y="4652917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5" name="Arc 74">
                <a:extLst>
                  <a:ext uri="{FF2B5EF4-FFF2-40B4-BE49-F238E27FC236}">
                    <a16:creationId xmlns:a16="http://schemas.microsoft.com/office/drawing/2014/main" id="{DE8A467D-32BB-4009-B234-0F36DA1EA04F}"/>
                  </a:ext>
                </a:extLst>
              </p:cNvPr>
              <p:cNvSpPr/>
              <p:nvPr/>
            </p:nvSpPr>
            <p:spPr>
              <a:xfrm>
                <a:off x="5518030" y="4705191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  <p:sp>
            <p:nvSpPr>
              <p:cNvPr id="76" name="Arc 75">
                <a:extLst>
                  <a:ext uri="{FF2B5EF4-FFF2-40B4-BE49-F238E27FC236}">
                    <a16:creationId xmlns:a16="http://schemas.microsoft.com/office/drawing/2014/main" id="{0E9E8B2C-EA57-4BA7-8BDF-D1A192ADA6D4}"/>
                  </a:ext>
                </a:extLst>
              </p:cNvPr>
              <p:cNvSpPr/>
              <p:nvPr/>
            </p:nvSpPr>
            <p:spPr>
              <a:xfrm rot="10800000">
                <a:off x="6096000" y="4672525"/>
                <a:ext cx="577970" cy="474453"/>
              </a:xfrm>
              <a:prstGeom prst="arc">
                <a:avLst>
                  <a:gd name="adj1" fmla="val 11014574"/>
                  <a:gd name="adj2" fmla="val 21519383"/>
                </a:avLst>
              </a:prstGeom>
              <a:ln w="25400">
                <a:solidFill>
                  <a:srgbClr val="7030A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7030A0"/>
                  </a:solidFill>
                </a:endParaRPr>
              </a:p>
            </p:txBody>
          </p:sp>
        </p:grpSp>
        <p:cxnSp>
          <p:nvCxnSpPr>
            <p:cNvPr id="70" name="Connecteur droit avec flèche 11">
              <a:extLst>
                <a:ext uri="{FF2B5EF4-FFF2-40B4-BE49-F238E27FC236}">
                  <a16:creationId xmlns:a16="http://schemas.microsoft.com/office/drawing/2014/main" id="{A9D743B8-A3D4-4D56-8C74-98C6BEF53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09173" y="5862537"/>
              <a:ext cx="0" cy="36000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23">
                <a:extLst>
                  <a:ext uri="{FF2B5EF4-FFF2-40B4-BE49-F238E27FC236}">
                    <a16:creationId xmlns:a16="http://schemas.microsoft.com/office/drawing/2014/main" id="{C38C0426-344E-44A5-B436-B0948259E560}"/>
                  </a:ext>
                </a:extLst>
              </p:cNvPr>
              <p:cNvSpPr txBox="1"/>
              <p:nvPr/>
            </p:nvSpPr>
            <p:spPr>
              <a:xfrm>
                <a:off x="650972" y="996455"/>
                <a:ext cx="7259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fr-CH" sz="2400" b="0" dirty="0">
                  <a:solidFill>
                    <a:srgbClr val="7030A0"/>
                  </a:solidFill>
                  <a:ea typeface="Cambria Math" panose="02040503050406030204" pitchFamily="18" charset="0"/>
                </a:endParaRPr>
              </a:p>
              <a:p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77" name="ZoneTexte 23">
                <a:extLst>
                  <a:ext uri="{FF2B5EF4-FFF2-40B4-BE49-F238E27FC236}">
                    <a16:creationId xmlns:a16="http://schemas.microsoft.com/office/drawing/2014/main" id="{C38C0426-344E-44A5-B436-B0948259E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72" y="996455"/>
                <a:ext cx="725904" cy="738664"/>
              </a:xfrm>
              <a:prstGeom prst="rect">
                <a:avLst/>
              </a:prstGeom>
              <a:blipFill>
                <a:blip r:embed="rId8"/>
                <a:stretch>
                  <a:fillRect l="-33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61">
                <a:extLst>
                  <a:ext uri="{FF2B5EF4-FFF2-40B4-BE49-F238E27FC236}">
                    <a16:creationId xmlns:a16="http://schemas.microsoft.com/office/drawing/2014/main" id="{3B504474-1415-4472-827C-09E0344438A4}"/>
                  </a:ext>
                </a:extLst>
              </p:cNvPr>
              <p:cNvSpPr txBox="1"/>
              <p:nvPr/>
            </p:nvSpPr>
            <p:spPr>
              <a:xfrm>
                <a:off x="5161619" y="3065548"/>
                <a:ext cx="816955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</m:oMath>
                  </m:oMathPara>
                </a14:m>
                <a:endParaRPr lang="fr-CH" sz="2800" b="0" dirty="0">
                  <a:ea typeface="Cambria Math" panose="02040503050406030204" pitchFamily="18" charset="0"/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78" name="ZoneTexte 61">
                <a:extLst>
                  <a:ext uri="{FF2B5EF4-FFF2-40B4-BE49-F238E27FC236}">
                    <a16:creationId xmlns:a16="http://schemas.microsoft.com/office/drawing/2014/main" id="{3B504474-1415-4472-827C-09E034443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619" y="3065548"/>
                <a:ext cx="816955" cy="86177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B36E89-723B-4FFF-B3ED-4A14AD20B0C0}"/>
                  </a:ext>
                </a:extLst>
              </p:cNvPr>
              <p:cNvSpPr txBox="1"/>
              <p:nvPr/>
            </p:nvSpPr>
            <p:spPr>
              <a:xfrm>
                <a:off x="8173407" y="407873"/>
                <a:ext cx="1379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4B36E89-723B-4FFF-B3ED-4A14AD20B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407" y="407873"/>
                <a:ext cx="1379480" cy="369332"/>
              </a:xfrm>
              <a:prstGeom prst="rect">
                <a:avLst/>
              </a:prstGeom>
              <a:blipFill>
                <a:blip r:embed="rId10"/>
                <a:stretch>
                  <a:fillRect l="-398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4759D0-E077-4410-BBE1-91590E8C570D}"/>
                  </a:ext>
                </a:extLst>
              </p:cNvPr>
              <p:cNvSpPr txBox="1"/>
              <p:nvPr/>
            </p:nvSpPr>
            <p:spPr>
              <a:xfrm>
                <a:off x="6580350" y="5083693"/>
                <a:ext cx="521469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Possibility to in-situ tune the qubit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GB" dirty="0"/>
              </a:p>
              <a:p>
                <a:r>
                  <a:rPr lang="en-GB" dirty="0"/>
                  <a:t>SNR of the measurement will depend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14759D0-E077-4410-BBE1-91590E8C5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350" y="5083693"/>
                <a:ext cx="5214697" cy="646331"/>
              </a:xfrm>
              <a:prstGeom prst="rect">
                <a:avLst/>
              </a:prstGeom>
              <a:blipFill>
                <a:blip r:embed="rId11"/>
                <a:stretch>
                  <a:fillRect l="-728" t="-5769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7" name="Picture 86">
            <a:extLst>
              <a:ext uri="{FF2B5EF4-FFF2-40B4-BE49-F238E27FC236}">
                <a16:creationId xmlns:a16="http://schemas.microsoft.com/office/drawing/2014/main" id="{11FE547A-924C-48B8-A001-EA015176C77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83634" y="793258"/>
            <a:ext cx="4096322" cy="3772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26D4678-8F80-4A28-86DC-3DB483F19FD3}"/>
                  </a:ext>
                </a:extLst>
              </p:cNvPr>
              <p:cNvSpPr/>
              <p:nvPr/>
            </p:nvSpPr>
            <p:spPr>
              <a:xfrm>
                <a:off x="8459726" y="4251379"/>
                <a:ext cx="953682" cy="22732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26D4678-8F80-4A28-86DC-3DB483F19F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9726" y="4251379"/>
                <a:ext cx="953682" cy="227328"/>
              </a:xfrm>
              <a:prstGeom prst="rect">
                <a:avLst/>
              </a:prstGeom>
              <a:blipFill>
                <a:blip r:embed="rId13"/>
                <a:stretch>
                  <a:fillRect t="-10000" b="-47500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Rectangle 87">
            <a:extLst>
              <a:ext uri="{FF2B5EF4-FFF2-40B4-BE49-F238E27FC236}">
                <a16:creationId xmlns:a16="http://schemas.microsoft.com/office/drawing/2014/main" id="{4A1A79A4-0ABE-46E1-B61D-08C2FA185B24}"/>
              </a:ext>
            </a:extLst>
          </p:cNvPr>
          <p:cNvSpPr/>
          <p:nvPr/>
        </p:nvSpPr>
        <p:spPr>
          <a:xfrm>
            <a:off x="7075055" y="1854770"/>
            <a:ext cx="295563" cy="1100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9C4907-7370-4649-8E7B-E2F1B211FB2E}"/>
                  </a:ext>
                </a:extLst>
              </p:cNvPr>
              <p:cNvSpPr txBox="1"/>
              <p:nvPr/>
            </p:nvSpPr>
            <p:spPr>
              <a:xfrm rot="16200000">
                <a:off x="6796746" y="2416218"/>
                <a:ext cx="8121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489C4907-7370-4649-8E7B-E2F1B211F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796746" y="2416218"/>
                <a:ext cx="812145" cy="369332"/>
              </a:xfrm>
              <a:prstGeom prst="rect">
                <a:avLst/>
              </a:prstGeom>
              <a:blipFill>
                <a:blip r:embed="rId14"/>
                <a:stretch>
                  <a:fillRect r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AFBD5385-C8FC-C347-8F9D-5E042D46FDF1}"/>
              </a:ext>
            </a:extLst>
          </p:cNvPr>
          <p:cNvSpPr txBox="1"/>
          <p:nvPr/>
        </p:nvSpPr>
        <p:spPr>
          <a:xfrm>
            <a:off x="2137558" y="813468"/>
            <a:ext cx="401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Constraints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Pump signal : 0-18 GHz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Detection : 4-12 GHz</a:t>
            </a:r>
          </a:p>
        </p:txBody>
      </p:sp>
    </p:spTree>
    <p:extLst>
      <p:ext uri="{BB962C8B-B14F-4D97-AF65-F5344CB8AC3E}">
        <p14:creationId xmlns:p14="http://schemas.microsoft.com/office/powerpoint/2010/main" val="3342475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BB1092-AE69-E64B-B0F1-1B4184EF9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60" y="308783"/>
            <a:ext cx="10515600" cy="981205"/>
          </a:xfrm>
        </p:spPr>
        <p:txBody>
          <a:bodyPr/>
          <a:lstStyle/>
          <a:p>
            <a:r>
              <a:rPr lang="en-US" dirty="0"/>
              <a:t>Resonator and waveguide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9F9495D-F93B-DE4D-9709-CA70AD0C9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511" y="2009451"/>
                <a:ext cx="5735782" cy="3450967"/>
              </a:xfrm>
            </p:spPr>
            <p:txBody>
              <a:bodyPr/>
              <a:lstStyle/>
              <a:p>
                <a:r>
                  <a:rPr lang="en-US" dirty="0"/>
                  <a:t>Readout resonator </a:t>
                </a:r>
              </a:p>
              <a:p>
                <a:pPr lvl="1"/>
                <a:r>
                  <a:rPr lang="en-US" dirty="0"/>
                  <a:t>Lumped impedance </a:t>
                </a:r>
                <a14:m>
                  <m:oMath xmlns:m="http://schemas.openxmlformats.org/officeDocument/2006/math">
                    <m:r>
                      <a:rPr lang="fr-CH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H" b="0" i="1" smtClean="0">
                        <a:latin typeface="Cambria Math" panose="02040503050406030204" pitchFamily="18" charset="0"/>
                      </a:rPr>
                      <m:t>130 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Frequencies </a:t>
                </a:r>
                <a14:m>
                  <m:oMath xmlns:m="http://schemas.openxmlformats.org/officeDocument/2006/math">
                    <m:r>
                      <a:rPr lang="fr-CH" b="0" i="1" smtClean="0">
                        <a:latin typeface="Cambria Math" panose="02040503050406030204" pitchFamily="18" charset="0"/>
                      </a:rPr>
                      <m:t>=4.9, 5.0, 5.1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</a:rPr>
                      <m:t>GHz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Coupling to waveguide 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fr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dirty="0"/>
                  <a:t> as a function of the distance between the resonator and the waveguide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A9F9495D-F93B-DE4D-9709-CA70AD0C9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511" y="2009451"/>
                <a:ext cx="5735782" cy="3450967"/>
              </a:xfrm>
              <a:blipFill>
                <a:blip r:embed="rId2"/>
                <a:stretch>
                  <a:fillRect l="-1766" t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08BF8579-2085-EF42-9E11-2BC2F2AA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293" y="2084120"/>
            <a:ext cx="6260453" cy="4729567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BB129EB-577F-1A4C-9205-6AE655391DD9}"/>
              </a:ext>
            </a:extLst>
          </p:cNvPr>
          <p:cNvCxnSpPr>
            <a:cxnSpLocks/>
          </p:cNvCxnSpPr>
          <p:nvPr/>
        </p:nvCxnSpPr>
        <p:spPr>
          <a:xfrm>
            <a:off x="8790680" y="2173020"/>
            <a:ext cx="0" cy="4043549"/>
          </a:xfrm>
          <a:prstGeom prst="line">
            <a:avLst/>
          </a:prstGeom>
          <a:ln w="69850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872472F2-B995-2D42-9C65-AEAD8F86E50F}"/>
              </a:ext>
            </a:extLst>
          </p:cNvPr>
          <p:cNvSpPr txBox="1"/>
          <p:nvPr/>
        </p:nvSpPr>
        <p:spPr>
          <a:xfrm>
            <a:off x="7008354" y="3550269"/>
            <a:ext cx="131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ground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21F677E-93D6-5F4E-A278-5ED77933CC05}"/>
              </a:ext>
            </a:extLst>
          </p:cNvPr>
          <p:cNvSpPr txBox="1"/>
          <p:nvPr/>
        </p:nvSpPr>
        <p:spPr>
          <a:xfrm>
            <a:off x="9183053" y="3550269"/>
            <a:ext cx="1319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BCFFA0A-5FD3-A145-A561-998D5955381C}"/>
              </a:ext>
            </a:extLst>
          </p:cNvPr>
          <p:cNvSpPr txBox="1"/>
          <p:nvPr/>
        </p:nvSpPr>
        <p:spPr>
          <a:xfrm>
            <a:off x="7569436" y="1393339"/>
            <a:ext cx="3998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not up-to-date, was done for V1 with measurement in transmission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7">
                <a:extLst>
                  <a:ext uri="{FF2B5EF4-FFF2-40B4-BE49-F238E27FC236}">
                    <a16:creationId xmlns:a16="http://schemas.microsoft.com/office/drawing/2014/main" id="{54B4E6FC-2D6B-E24B-9681-B17B4F08DB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4288563"/>
                  </p:ext>
                </p:extLst>
              </p:nvPr>
            </p:nvGraphicFramePr>
            <p:xfrm>
              <a:off x="506186" y="5066822"/>
              <a:ext cx="536870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4350">
                      <a:extLst>
                        <a:ext uri="{9D8B030D-6E8A-4147-A177-3AD203B41FA5}">
                          <a16:colId xmlns:a16="http://schemas.microsoft.com/office/drawing/2014/main" val="1684794247"/>
                        </a:ext>
                      </a:extLst>
                    </a:gridCol>
                    <a:gridCol w="2684350">
                      <a:extLst>
                        <a:ext uri="{9D8B030D-6E8A-4147-A177-3AD203B41FA5}">
                          <a16:colId xmlns:a16="http://schemas.microsoft.com/office/drawing/2014/main" val="87438278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gap RO-WG (um)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CH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</m:e>
                                <m:sub>
                                  <m:r>
                                    <a:rPr lang="fr-CH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𝒆𝒙𝒕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(Hz) [order of magnitude]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17202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5104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4163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7">
                <a:extLst>
                  <a:ext uri="{FF2B5EF4-FFF2-40B4-BE49-F238E27FC236}">
                    <a16:creationId xmlns:a16="http://schemas.microsoft.com/office/drawing/2014/main" id="{54B4E6FC-2D6B-E24B-9681-B17B4F08DB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4288563"/>
                  </p:ext>
                </p:extLst>
              </p:nvPr>
            </p:nvGraphicFramePr>
            <p:xfrm>
              <a:off x="506186" y="5066822"/>
              <a:ext cx="5368700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684350">
                      <a:extLst>
                        <a:ext uri="{9D8B030D-6E8A-4147-A177-3AD203B41FA5}">
                          <a16:colId xmlns:a16="http://schemas.microsoft.com/office/drawing/2014/main" val="1684794247"/>
                        </a:ext>
                      </a:extLst>
                    </a:gridCol>
                    <a:gridCol w="2684350">
                      <a:extLst>
                        <a:ext uri="{9D8B030D-6E8A-4147-A177-3AD203B41FA5}">
                          <a16:colId xmlns:a16="http://schemas.microsoft.com/office/drawing/2014/main" val="874382786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gap RO-WG (um)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blipFill>
                          <a:blip r:embed="rId4"/>
                          <a:stretch>
                            <a:fillRect l="-100472" t="-3922" r="-943" b="-1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172022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751048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30k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934163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7648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7D3CF0DE-E401-7143-9C92-03FC887EA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178" y="800326"/>
            <a:ext cx="11679644" cy="6057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FDBBE48-46DF-9A46-B813-95F86925BADA}"/>
                  </a:ext>
                </a:extLst>
              </p:cNvPr>
              <p:cNvSpPr txBox="1"/>
              <p:nvPr/>
            </p:nvSpPr>
            <p:spPr>
              <a:xfrm>
                <a:off x="6358224" y="3176860"/>
                <a:ext cx="3256884" cy="739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Center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fr-CH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fr-CH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=0.148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CH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=5.02 </m:t>
                    </m:r>
                    <m:r>
                      <m:rPr>
                        <m:sty m:val="p"/>
                      </m:rPr>
                      <a:rPr lang="fr-CH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GHz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DFDBBE48-46DF-9A46-B813-95F86925B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224" y="3176860"/>
                <a:ext cx="3256884" cy="739946"/>
              </a:xfrm>
              <a:prstGeom prst="rect">
                <a:avLst/>
              </a:prstGeom>
              <a:blipFill>
                <a:blip r:embed="rId3"/>
                <a:stretch>
                  <a:fillRect l="-1556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5C05354-AD8C-3347-8291-ACD83A08F9E4}"/>
                  </a:ext>
                </a:extLst>
              </p:cNvPr>
              <p:cNvSpPr txBox="1"/>
              <p:nvPr/>
            </p:nvSpPr>
            <p:spPr>
              <a:xfrm>
                <a:off x="7562608" y="5361517"/>
                <a:ext cx="4865156" cy="81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Right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fr-CH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=0.249</m:t>
                    </m:r>
                  </m:oMath>
                </a14:m>
                <a:endParaRPr lang="fr-CH" sz="20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=5.11 </m:t>
                    </m:r>
                    <m:r>
                      <m:rPr>
                        <m:sty m:val="p"/>
                      </m:rPr>
                      <a:rPr lang="fr-CH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GHz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C5C05354-AD8C-3347-8291-ACD83A08F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08" y="5361517"/>
                <a:ext cx="4865156" cy="811954"/>
              </a:xfrm>
              <a:prstGeom prst="rect">
                <a:avLst/>
              </a:prstGeom>
              <a:blipFill>
                <a:blip r:embed="rId4"/>
                <a:stretch>
                  <a:fillRect l="-130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B39A23E-6D83-594A-87BE-58613C363A56}"/>
                  </a:ext>
                </a:extLst>
              </p:cNvPr>
              <p:cNvSpPr txBox="1"/>
              <p:nvPr/>
            </p:nvSpPr>
            <p:spPr>
              <a:xfrm>
                <a:off x="3267251" y="5165518"/>
                <a:ext cx="4719415" cy="81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Left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fr-CH" sz="2000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den>
                    </m:f>
                    <m:r>
                      <a:rPr lang="fr-CH" sz="20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=0.053</m:t>
                    </m:r>
                  </m:oMath>
                </a14:m>
                <a:endParaRPr lang="fr-CH" sz="2000" b="0" i="1" dirty="0">
                  <a:solidFill>
                    <a:schemeClr val="accent2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fr-CH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=4.88 </m:t>
                    </m:r>
                    <m:r>
                      <m:rPr>
                        <m:sty m:val="p"/>
                      </m:rPr>
                      <a:rPr lang="fr-CH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GHz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B39A23E-6D83-594A-87BE-58613C363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251" y="5165518"/>
                <a:ext cx="4719415" cy="811954"/>
              </a:xfrm>
              <a:prstGeom prst="rect">
                <a:avLst/>
              </a:prstGeom>
              <a:blipFill>
                <a:blip r:embed="rId5"/>
                <a:stretch>
                  <a:fillRect l="-1344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56EBBD7-92B0-0040-8429-FDF2CEA72C8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-182339"/>
                <a:ext cx="6946985" cy="137160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“V2” : readout in reflection and charge line</a:t>
                </a:r>
                <a:br>
                  <a:rPr lang="en-US" sz="2800" dirty="0"/>
                </a:br>
                <a:r>
                  <a:rPr lang="en-US" sz="2800" dirty="0"/>
                  <a:t>Chip layout : 3 values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re 1">
                <a:extLst>
                  <a:ext uri="{FF2B5EF4-FFF2-40B4-BE49-F238E27FC236}">
                    <a16:creationId xmlns:a16="http://schemas.microsoft.com/office/drawing/2014/main" id="{056EBBD7-92B0-0040-8429-FDF2CEA72C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-182339"/>
                <a:ext cx="6946985" cy="1371600"/>
              </a:xfrm>
              <a:blipFill>
                <a:blip r:embed="rId6"/>
                <a:stretch>
                  <a:fillRect l="-2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9684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485</Words>
  <Application>Microsoft Macintosh PowerPoint</Application>
  <PresentationFormat>Grand écran</PresentationFormat>
  <Paragraphs>111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Thème Office</vt:lpstr>
      <vt:lpstr>Raman photons in cQED</vt:lpstr>
      <vt:lpstr>Table of content</vt:lpstr>
      <vt:lpstr>Motivation</vt:lpstr>
      <vt:lpstr>Design (“V1”)</vt:lpstr>
      <vt:lpstr>Capacitance and C_C/C_Σ  </vt:lpstr>
      <vt:lpstr>Current design for USC regime</vt:lpstr>
      <vt:lpstr>Measurement</vt:lpstr>
      <vt:lpstr>Resonator and waveguide</vt:lpstr>
      <vt:lpstr>“V2” : readout in reflection and charge line Chip layout : 3 values of g/ω</vt:lpstr>
      <vt:lpstr>“V4” : added a flux-line Chip layout : 2 values of g/ω</vt:lpstr>
      <vt:lpstr>Charge and flux lines</vt:lpstr>
      <vt:lpstr>GDS file of V4</vt:lpstr>
      <vt:lpstr>Fab 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Raman photons in cQED</dc:title>
  <dc:creator>Carla Maureen Alice Becker</dc:creator>
  <cp:lastModifiedBy>Carla Maureen Alice Becker</cp:lastModifiedBy>
  <cp:revision>6</cp:revision>
  <dcterms:created xsi:type="dcterms:W3CDTF">2024-05-15T14:43:47Z</dcterms:created>
  <dcterms:modified xsi:type="dcterms:W3CDTF">2024-05-16T08:05:20Z</dcterms:modified>
</cp:coreProperties>
</file>